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58" r:id="rId5"/>
    <p:sldId id="259" r:id="rId6"/>
    <p:sldId id="260" r:id="rId7"/>
    <p:sldId id="261" r:id="rId8"/>
    <p:sldId id="270" r:id="rId9"/>
    <p:sldId id="262" r:id="rId10"/>
    <p:sldId id="263" r:id="rId11"/>
    <p:sldId id="272" r:id="rId12"/>
    <p:sldId id="266" r:id="rId13"/>
    <p:sldId id="273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2561"/>
    <a:srgbClr val="000000"/>
    <a:srgbClr val="031468"/>
    <a:srgbClr val="EBE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Thorvardardottir" userId="822b5592-5c24-4899-9bdd-45c58281a1e5" providerId="ADAL" clId="{BCD9B85B-9928-4EC0-A823-87FC8139A72A}"/>
    <pc:docChg chg="custSel modSld">
      <pc:chgData name="Maria Thorvardardottir" userId="822b5592-5c24-4899-9bdd-45c58281a1e5" providerId="ADAL" clId="{BCD9B85B-9928-4EC0-A823-87FC8139A72A}" dt="2026-05-18T10:02:09.927" v="2" actId="20577"/>
      <pc:docMkLst>
        <pc:docMk/>
      </pc:docMkLst>
      <pc:sldChg chg="delSp modSp mod">
        <pc:chgData name="Maria Thorvardardottir" userId="822b5592-5c24-4899-9bdd-45c58281a1e5" providerId="ADAL" clId="{BCD9B85B-9928-4EC0-A823-87FC8139A72A}" dt="2026-05-18T10:02:09.927" v="2" actId="20577"/>
        <pc:sldMkLst>
          <pc:docMk/>
          <pc:sldMk cId="1473525757" sldId="258"/>
        </pc:sldMkLst>
        <pc:spChg chg="del">
          <ac:chgData name="Maria Thorvardardottir" userId="822b5592-5c24-4899-9bdd-45c58281a1e5" providerId="ADAL" clId="{BCD9B85B-9928-4EC0-A823-87FC8139A72A}" dt="2026-05-18T10:02:08.049" v="1" actId="478"/>
          <ac:spMkLst>
            <pc:docMk/>
            <pc:sldMk cId="1473525757" sldId="258"/>
            <ac:spMk id="3" creationId="{723FDA0A-95B8-D42F-3AE6-AD17DD622073}"/>
          </ac:spMkLst>
        </pc:spChg>
        <pc:spChg chg="mod">
          <ac:chgData name="Maria Thorvardardottir" userId="822b5592-5c24-4899-9bdd-45c58281a1e5" providerId="ADAL" clId="{BCD9B85B-9928-4EC0-A823-87FC8139A72A}" dt="2026-05-18T10:02:09.927" v="2" actId="20577"/>
          <ac:spMkLst>
            <pc:docMk/>
            <pc:sldMk cId="1473525757" sldId="258"/>
            <ac:spMk id="5" creationId="{881F67AC-21F6-47EB-F4C8-890B53206B05}"/>
          </ac:spMkLst>
        </pc:spChg>
        <pc:picChg chg="del">
          <ac:chgData name="Maria Thorvardardottir" userId="822b5592-5c24-4899-9bdd-45c58281a1e5" providerId="ADAL" clId="{BCD9B85B-9928-4EC0-A823-87FC8139A72A}" dt="2026-05-18T10:02:04.897" v="0" actId="478"/>
          <ac:picMkLst>
            <pc:docMk/>
            <pc:sldMk cId="1473525757" sldId="258"/>
            <ac:picMk id="8" creationId="{4BA76638-2DB1-D900-4BCD-D77964F4ECE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9C678F-7EA9-43DB-A46B-752AB9A72796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9E4A27-DFE7-4422-B303-F6D4A1C53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729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9E4A27-DFE7-4422-B303-F6D4A1C531F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855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60BB2-A2AB-C263-7F3F-9689D8A8E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8D61C1-DFE3-ABE7-0313-1D1D4C6471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7B29E5-AEF0-BDD3-728C-8829557DB9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394CF1-2DF7-E701-FA5F-182F14AA79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9E4A27-DFE7-4422-B303-F6D4A1C531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525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0F6F6-A965-0C31-D800-8659C0232B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182659-AE1B-0835-097C-58DED94129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EF7D4B-F659-EBBB-6F19-9306D635D4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7CF58C-B424-46A3-89F4-AD44CB6EDFC8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84065-6709-BF08-DB7F-E52E6FC71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30FB9-D0AB-2C2C-2E16-C9D4C31DB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66B0E-1A03-4869-8CDA-6E0C6C1C4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622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E1B8C-2386-45AD-5D9D-B9FA46202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62A428-63D2-0B95-67BC-62BF598B1B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C5A5C-DA20-F791-A1E3-6D62B65C84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7CF58C-B424-46A3-89F4-AD44CB6EDFC8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961C4-581D-BBAB-FD25-1F25BAAB7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DAF24-21C3-2D93-C03E-B838CA5C2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66B0E-1A03-4869-8CDA-6E0C6C1C4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392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0839B8-CD79-4C00-0669-AADE294250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AEC72A-CC59-B74B-4BC7-799A791BB9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E563-BA5F-F0E3-30D9-AE5BF23291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7CF58C-B424-46A3-89F4-AD44CB6EDFC8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A4290-3F5B-FF5D-5A6D-EDCB71D5C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EF966-68BE-C7B6-E7D6-5DD289BEC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66B0E-1A03-4869-8CDA-6E0C6C1C4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391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70EBF-2889-F0C6-0336-25558ED02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B91F2-B5D0-562D-02FD-D7FAD0E91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CC32F-C50E-8416-37EA-1676BAE236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7CF58C-B424-46A3-89F4-AD44CB6EDFC8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5B6E2F-34F3-1740-CDE1-ED0A68C07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8FF08-F6AD-11F1-CE83-E21C7F0DC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66B0E-1A03-4869-8CDA-6E0C6C1C4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914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0AAE7-0D37-C75D-3EC2-CCB7B674B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74B533-AF3A-4176-830B-0C66C5C56C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72CE9-1181-3757-87F9-75E2324D9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7CF58C-B424-46A3-89F4-AD44CB6EDFC8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8D0F6-81CF-A482-15BE-0D0441B1F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357D08-BA76-9F48-FA39-3F9263C15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66B0E-1A03-4869-8CDA-6E0C6C1C4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28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D10B1-1BE8-FB17-7CA8-C7AD2DBA3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AC87C-161F-BD5E-AF4D-A183DD1EBA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4E7626-6F4F-EB84-7C45-69EDC29047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116B9A-5059-C493-A1CA-5C4D76EC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7CF58C-B424-46A3-89F4-AD44CB6EDFC8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FCBACF-A302-490D-902A-AEDDF0F42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281E9-9EE9-AC54-9A10-9C6B95DC8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66B0E-1A03-4869-8CDA-6E0C6C1C4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345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2A535-5BA3-F001-1435-4ED424BD3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0AE3C-F3A3-F8DA-A578-D40D38F62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320597-215F-1110-769E-DF157B1911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A45CB8-9713-F966-041E-8DD36C4AB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872DCA-94CF-27F6-FF76-61CAF82832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6D8AD9-45C1-85E7-1308-EE0C296122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7CF58C-B424-46A3-89F4-AD44CB6EDFC8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3B09E3-57F4-E0CF-DB93-07129166E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889275-6326-6F6D-565C-7A9832720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66B0E-1A03-4869-8CDA-6E0C6C1C4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76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D18B2-1E01-E1F0-5DDE-DCF4A9891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092D56-E27F-752D-9D2C-A0AB9353C1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7CF58C-B424-46A3-89F4-AD44CB6EDFC8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262B25-925A-4155-E0F2-0C237FA8B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EE2C7F-CAEA-56D8-2F33-EB3CBCC12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66B0E-1A03-4869-8CDA-6E0C6C1C4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624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69E23B-FC68-7062-D0E8-0A16125805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7CF58C-B424-46A3-89F4-AD44CB6EDFC8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013379-CC96-3A8F-CC6D-FD74370B2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26AD0E-15CA-357F-3B67-8E5FAABF7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66B0E-1A03-4869-8CDA-6E0C6C1C4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80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32D07-AE16-B55A-0248-0679B590F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7F0FE-7EA5-7F9A-66E7-22C55136B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66DD9C-2F08-0CE7-F9AB-ECD809F2B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F74CDC-390A-0A3F-2003-320D45E924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7CF58C-B424-46A3-89F4-AD44CB6EDFC8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CD389E-0496-CC54-204A-7ADA27A2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A1A4A1-6EC7-CA9E-0B5C-26583E8BD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66B0E-1A03-4869-8CDA-6E0C6C1C4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29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3E8A4-E3EB-754B-35A7-177779675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A86A2F-FDA9-C83B-C429-B8A16683F1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9BF0C3-EE1F-FDF4-660D-1402D13D3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094AA-F988-71A5-72B6-80A2F608B5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7CF58C-B424-46A3-89F4-AD44CB6EDFC8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AB366F-48B0-FE24-4A04-719755CCB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7F00F2-E4F0-7A8E-9BE1-B893B2C1E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66B0E-1A03-4869-8CDA-6E0C6C1C4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343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FE8E02-564A-5765-D16A-DA9433ED4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F3B06-2093-3EF5-EB36-2DFC5C9DC8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F903D-8848-65E7-B96C-073CDFB783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FC5D5-1523-6D8C-E4A6-61C82F6469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ADA0C-031C-2E97-85AA-D8A81E319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D66B0E-1A03-4869-8CDA-6E0C6C1C4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089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885A92-ED5E-3279-E03C-1619D69E45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20" t="5075" r="5435" b="1976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hthoek 5">
            <a:extLst>
              <a:ext uri="{FF2B5EF4-FFF2-40B4-BE49-F238E27FC236}">
                <a16:creationId xmlns:a16="http://schemas.microsoft.com/office/drawing/2014/main" id="{EC51679A-EBBE-25AE-73C5-A8E7C97A7C7C}"/>
              </a:ext>
            </a:extLst>
          </p:cNvPr>
          <p:cNvSpPr/>
          <p:nvPr/>
        </p:nvSpPr>
        <p:spPr>
          <a:xfrm>
            <a:off x="2890837" y="1487607"/>
            <a:ext cx="6410325" cy="5370394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82000">
                <a:srgbClr val="162056">
                  <a:alpha val="54000"/>
                </a:srgbClr>
              </a:gs>
              <a:gs pos="17000">
                <a:srgbClr val="162056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Tekstvak 6">
            <a:extLst>
              <a:ext uri="{FF2B5EF4-FFF2-40B4-BE49-F238E27FC236}">
                <a16:creationId xmlns:a16="http://schemas.microsoft.com/office/drawing/2014/main" id="{881F67AC-21F6-47EB-F4C8-890B53206B05}"/>
              </a:ext>
            </a:extLst>
          </p:cNvPr>
          <p:cNvSpPr txBox="1"/>
          <p:nvPr/>
        </p:nvSpPr>
        <p:spPr>
          <a:xfrm>
            <a:off x="2890837" y="2611425"/>
            <a:ext cx="6410325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en-US" sz="3200" dirty="0">
                <a:solidFill>
                  <a:schemeClr val="bg1"/>
                </a:solidFill>
                <a:latin typeface="Barlow" panose="00000500000000000000" pitchFamily="2" charset="0"/>
              </a:rPr>
              <a:t>Fund Select+ </a:t>
            </a:r>
          </a:p>
          <a:p>
            <a:pPr lvl="0" algn="ctr">
              <a:spcAft>
                <a:spcPts val="60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Barlow" panose="00000500000000000000" pitchFamily="2" charset="0"/>
              </a:rPr>
              <a:t>A structured, transparent process to help you select the funds that truly match your strategy in every asset class.</a:t>
            </a:r>
            <a:endParaRPr lang="en-US" sz="2000" i="1" dirty="0">
              <a:solidFill>
                <a:schemeClr val="bg1"/>
              </a:solidFill>
              <a:latin typeface="Barlow" panose="00000500000000000000" pitchFamily="2" charset="0"/>
            </a:endParaRPr>
          </a:p>
          <a:p>
            <a:pPr algn="ctr">
              <a:spcAft>
                <a:spcPts val="600"/>
              </a:spcAft>
              <a:defRPr/>
            </a:pPr>
            <a:endParaRPr lang="en-GB" sz="2400" b="1" spc="600" dirty="0">
              <a:solidFill>
                <a:schemeClr val="bg1"/>
              </a:solidFill>
              <a:latin typeface="Barlow" panose="00000500000000000000" pitchFamily="2" charset="0"/>
              <a:cs typeface="Helvetica"/>
            </a:endParaRPr>
          </a:p>
          <a:p>
            <a:pPr algn="ctr">
              <a:spcAft>
                <a:spcPts val="600"/>
              </a:spcAft>
              <a:defRPr/>
            </a:pPr>
            <a:r>
              <a:rPr lang="en-GB" sz="2400" b="1" spc="600" dirty="0">
                <a:solidFill>
                  <a:schemeClr val="bg1"/>
                </a:solidFill>
                <a:latin typeface="Barlow" panose="00000500000000000000" pitchFamily="2" charset="0"/>
                <a:cs typeface="Helvetica"/>
              </a:rPr>
              <a:t>June 2025</a:t>
            </a:r>
          </a:p>
          <a:p>
            <a:pPr algn="ctr">
              <a:spcAft>
                <a:spcPts val="600"/>
              </a:spcAf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Pacific ex-Japan</a:t>
            </a:r>
          </a:p>
          <a:p>
            <a:pPr lvl="0" algn="ctr">
              <a:defRPr/>
            </a:pPr>
            <a:endParaRPr lang="nl-NL" sz="2800" i="1" dirty="0">
              <a:solidFill>
                <a:schemeClr val="bg1"/>
              </a:solidFill>
              <a:latin typeface="Barlow" panose="00000500000000000000" pitchFamily="2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B39B8D0-4B83-A7A3-F57F-9AE0A63B2071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59110" y="1610433"/>
            <a:ext cx="4273780" cy="739211"/>
          </a:xfrm>
          <a:prstGeom prst="rect">
            <a:avLst/>
          </a:prstGeom>
        </p:spPr>
      </p:pic>
      <p:sp>
        <p:nvSpPr>
          <p:cNvPr id="9" name="Rechthoek 9">
            <a:extLst>
              <a:ext uri="{FF2B5EF4-FFF2-40B4-BE49-F238E27FC236}">
                <a16:creationId xmlns:a16="http://schemas.microsoft.com/office/drawing/2014/main" id="{8E3D6E87-F871-036E-359A-17BDFD75F58E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854764"/>
          </a:xfrm>
          <a:prstGeom prst="rect">
            <a:avLst/>
          </a:prstGeom>
          <a:gradFill>
            <a:gsLst>
              <a:gs pos="100000">
                <a:srgbClr val="202A69"/>
              </a:gs>
              <a:gs pos="0">
                <a:srgbClr val="0C164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</a:t>
            </a:r>
          </a:p>
        </p:txBody>
      </p:sp>
      <p:sp>
        <p:nvSpPr>
          <p:cNvPr id="11" name="Rechthoek 4">
            <a:extLst>
              <a:ext uri="{FF2B5EF4-FFF2-40B4-BE49-F238E27FC236}">
                <a16:creationId xmlns:a16="http://schemas.microsoft.com/office/drawing/2014/main" id="{4018AD94-1E43-140D-7FC6-FC5300B199C3}"/>
              </a:ext>
            </a:extLst>
          </p:cNvPr>
          <p:cNvSpPr/>
          <p:nvPr/>
        </p:nvSpPr>
        <p:spPr>
          <a:xfrm rot="10800000">
            <a:off x="0" y="6291072"/>
            <a:ext cx="12192000" cy="659754"/>
          </a:xfrm>
          <a:prstGeom prst="rect">
            <a:avLst/>
          </a:prstGeom>
          <a:gradFill>
            <a:gsLst>
              <a:gs pos="100000">
                <a:srgbClr val="162056">
                  <a:alpha val="0"/>
                </a:srgbClr>
              </a:gs>
              <a:gs pos="17000">
                <a:srgbClr val="16205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73525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80D87-A46D-E8AA-A985-9E32B51E4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9">
            <a:extLst>
              <a:ext uri="{FF2B5EF4-FFF2-40B4-BE49-F238E27FC236}">
                <a16:creationId xmlns:a16="http://schemas.microsoft.com/office/drawing/2014/main" id="{8E2FCC1D-64C0-E7CC-997F-311516C4A69A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854764"/>
          </a:xfrm>
          <a:prstGeom prst="rect">
            <a:avLst/>
          </a:prstGeom>
          <a:gradFill>
            <a:gsLst>
              <a:gs pos="100000">
                <a:srgbClr val="202A69"/>
              </a:gs>
              <a:gs pos="0">
                <a:srgbClr val="0C164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</a:t>
            </a:r>
          </a:p>
        </p:txBody>
      </p:sp>
      <p:sp>
        <p:nvSpPr>
          <p:cNvPr id="7" name="Rechthoek 4">
            <a:extLst>
              <a:ext uri="{FF2B5EF4-FFF2-40B4-BE49-F238E27FC236}">
                <a16:creationId xmlns:a16="http://schemas.microsoft.com/office/drawing/2014/main" id="{9A315533-9819-37BA-5AF5-9123F16CF6A3}"/>
              </a:ext>
            </a:extLst>
          </p:cNvPr>
          <p:cNvSpPr/>
          <p:nvPr/>
        </p:nvSpPr>
        <p:spPr>
          <a:xfrm rot="10800000">
            <a:off x="0" y="5647504"/>
            <a:ext cx="12192000" cy="1303322"/>
          </a:xfrm>
          <a:prstGeom prst="rect">
            <a:avLst/>
          </a:prstGeom>
          <a:gradFill>
            <a:gsLst>
              <a:gs pos="100000">
                <a:srgbClr val="162056">
                  <a:alpha val="0"/>
                </a:srgbClr>
              </a:gs>
              <a:gs pos="17000">
                <a:srgbClr val="16205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212CAE6-49EF-59B9-F928-08C9E9BC15FF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47845" y="6299165"/>
            <a:ext cx="2462544" cy="4259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ACA9E2-31A0-1372-5A36-018DEF54FFE4}"/>
              </a:ext>
            </a:extLst>
          </p:cNvPr>
          <p:cNvSpPr txBox="1"/>
          <p:nvPr/>
        </p:nvSpPr>
        <p:spPr>
          <a:xfrm>
            <a:off x="647845" y="242716"/>
            <a:ext cx="10500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arlow" panose="00000500000000000000" pitchFamily="2" charset="0"/>
              </a:rPr>
              <a:t>Plus: full Excel workbook with all data</a:t>
            </a:r>
          </a:p>
        </p:txBody>
      </p:sp>
      <p:sp>
        <p:nvSpPr>
          <p:cNvPr id="33" name="Rechthoek 5">
            <a:extLst>
              <a:ext uri="{FF2B5EF4-FFF2-40B4-BE49-F238E27FC236}">
                <a16:creationId xmlns:a16="http://schemas.microsoft.com/office/drawing/2014/main" id="{E24F931F-E6D0-67F2-4EE0-D0CB3C4C0606}"/>
              </a:ext>
            </a:extLst>
          </p:cNvPr>
          <p:cNvSpPr/>
          <p:nvPr/>
        </p:nvSpPr>
        <p:spPr>
          <a:xfrm>
            <a:off x="647845" y="1058400"/>
            <a:ext cx="8816400" cy="4845018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82000">
                <a:srgbClr val="162056">
                  <a:alpha val="54000"/>
                </a:srgbClr>
              </a:gs>
              <a:gs pos="70000">
                <a:srgbClr val="162056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graphicFrame>
        <p:nvGraphicFramePr>
          <p:cNvPr id="2" name="Tabel 4">
            <a:extLst>
              <a:ext uri="{FF2B5EF4-FFF2-40B4-BE49-F238E27FC236}">
                <a16:creationId xmlns:a16="http://schemas.microsoft.com/office/drawing/2014/main" id="{194975F7-FE73-C660-4F74-23A3281CBE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5354381"/>
              </p:ext>
            </p:extLst>
          </p:nvPr>
        </p:nvGraphicFramePr>
        <p:xfrm>
          <a:off x="1047479" y="2252341"/>
          <a:ext cx="8017187" cy="1293495"/>
        </p:xfrm>
        <a:graphic>
          <a:graphicData uri="http://schemas.openxmlformats.org/drawingml/2006/table">
            <a:tbl>
              <a:tblPr/>
              <a:tblGrid>
                <a:gridCol w="4132265">
                  <a:extLst>
                    <a:ext uri="{9D8B030D-6E8A-4147-A177-3AD203B41FA5}">
                      <a16:colId xmlns:a16="http://schemas.microsoft.com/office/drawing/2014/main" val="785597214"/>
                    </a:ext>
                  </a:extLst>
                </a:gridCol>
                <a:gridCol w="647487">
                  <a:extLst>
                    <a:ext uri="{9D8B030D-6E8A-4147-A177-3AD203B41FA5}">
                      <a16:colId xmlns:a16="http://schemas.microsoft.com/office/drawing/2014/main" val="36004442"/>
                    </a:ext>
                  </a:extLst>
                </a:gridCol>
                <a:gridCol w="647487">
                  <a:extLst>
                    <a:ext uri="{9D8B030D-6E8A-4147-A177-3AD203B41FA5}">
                      <a16:colId xmlns:a16="http://schemas.microsoft.com/office/drawing/2014/main" val="2380996135"/>
                    </a:ext>
                  </a:extLst>
                </a:gridCol>
                <a:gridCol w="647487">
                  <a:extLst>
                    <a:ext uri="{9D8B030D-6E8A-4147-A177-3AD203B41FA5}">
                      <a16:colId xmlns:a16="http://schemas.microsoft.com/office/drawing/2014/main" val="1273481180"/>
                    </a:ext>
                  </a:extLst>
                </a:gridCol>
                <a:gridCol w="647487">
                  <a:extLst>
                    <a:ext uri="{9D8B030D-6E8A-4147-A177-3AD203B41FA5}">
                      <a16:colId xmlns:a16="http://schemas.microsoft.com/office/drawing/2014/main" val="1945035054"/>
                    </a:ext>
                  </a:extLst>
                </a:gridCol>
                <a:gridCol w="647487">
                  <a:extLst>
                    <a:ext uri="{9D8B030D-6E8A-4147-A177-3AD203B41FA5}">
                      <a16:colId xmlns:a16="http://schemas.microsoft.com/office/drawing/2014/main" val="4187003608"/>
                    </a:ext>
                  </a:extLst>
                </a:gridCol>
                <a:gridCol w="647487">
                  <a:extLst>
                    <a:ext uri="{9D8B030D-6E8A-4147-A177-3AD203B41FA5}">
                      <a16:colId xmlns:a16="http://schemas.microsoft.com/office/drawing/2014/main" val="506635710"/>
                    </a:ext>
                  </a:extLst>
                </a:gridCol>
              </a:tblGrid>
              <a:tr h="1869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Barlow" panose="00000500000000000000" pitchFamily="2" charset="0"/>
                        </a:rPr>
                        <a:t>Fund Name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5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Barlow" panose="00000500000000000000" pitchFamily="2" charset="0"/>
                        </a:rPr>
                        <a:t>Rank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5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Barlow" panose="00000500000000000000" pitchFamily="2" charset="0"/>
                        </a:rPr>
                        <a:t>Cur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5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Barlow" panose="00000500000000000000" pitchFamily="2" charset="0"/>
                        </a:rPr>
                        <a:t>NAV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5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Barlow" panose="00000500000000000000" pitchFamily="2" charset="0"/>
                        </a:rPr>
                        <a:t>TER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5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Barlow" panose="00000500000000000000" pitchFamily="2" charset="0"/>
                        </a:rPr>
                        <a:t>AMC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5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Barlow" panose="00000500000000000000" pitchFamily="2" charset="0"/>
                        </a:rPr>
                        <a:t>M*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5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27192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iShares Pacific Index Fund (IE) Flexible Acc USD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USD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10.03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0.02%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0.30%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5901215"/>
                  </a:ext>
                </a:extLst>
              </a:tr>
              <a:tr h="2937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BNP Paribas Easy MSCI Pacific ex Japan Min TE ex CW Track Privilege Cap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EUR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807.17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0.03%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0.03%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93877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JPMorgan SAR Asian - Class A (acc) - USD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USD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10.30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1.10%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1.00%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65993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1" u="none" strike="noStrike" dirty="0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Top 3 shown - full ranking of all 137 funds with every metric available in the Excel workbook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6923671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545C3836-7B00-0FA9-DEDD-D4E727CAC249}"/>
              </a:ext>
            </a:extLst>
          </p:cNvPr>
          <p:cNvSpPr txBox="1"/>
          <p:nvPr/>
        </p:nvSpPr>
        <p:spPr>
          <a:xfrm>
            <a:off x="1047479" y="1151886"/>
            <a:ext cx="5568988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Barlow" panose="00000500000000000000" pitchFamily="2" charset="0"/>
              </a:rPr>
              <a:t>Alongside this presentation, you also receive the complete Excel workbook.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Barlow" panose="00000500000000000000" pitchFamily="2" charset="0"/>
                <a:cs typeface="Helvetica"/>
              </a:rPr>
              <a:t>All 137 funds, all metrics, organized across 10 tabs - ready for your own deep dives.</a:t>
            </a:r>
          </a:p>
        </p:txBody>
      </p:sp>
      <p:sp>
        <p:nvSpPr>
          <p:cNvPr id="100" name="ExcelTabsLabel"/>
          <p:cNvSpPr txBox="1"/>
          <p:nvPr/>
        </p:nvSpPr>
        <p:spPr>
          <a:xfrm>
            <a:off x="1047479" y="3550000"/>
            <a:ext cx="6000000" cy="28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FFFFFF"/>
                </a:solidFill>
                <a:latin typeface="Barlow" panose="00000500000000000000" pitchFamily="2" charset="0"/>
              </a:rPr>
              <a:t>All available in your Excel workbook (10 tabs):</a:t>
            </a:r>
          </a:p>
        </p:txBody>
      </p:sp>
      <p:sp>
        <p:nvSpPr>
          <p:cNvPr id="101" name="Tab1"/>
          <p:cNvSpPr/>
          <p:nvPr/>
        </p:nvSpPr>
        <p:spPr>
          <a:xfrm>
            <a:off x="1047479" y="3920000"/>
            <a:ext cx="1563437" cy="380000"/>
          </a:xfrm>
          <a:prstGeom prst="roundRect">
            <a:avLst>
              <a:gd name="adj" fmla="val 20000"/>
            </a:avLst>
          </a:prstGeom>
          <a:solidFill>
            <a:srgbClr val="FFFFFF"/>
          </a:solidFill>
          <a:ln w="9525">
            <a:solidFill>
              <a:srgbClr val="0C1648"/>
            </a:solidFill>
          </a:ln>
        </p:spPr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0C1648"/>
                </a:solidFill>
                <a:latin typeface="Barlow" panose="00000500000000000000" pitchFamily="2" charset="0"/>
              </a:rPr>
              <a:t>PeerGroup</a:t>
            </a:r>
          </a:p>
        </p:txBody>
      </p:sp>
      <p:sp>
        <p:nvSpPr>
          <p:cNvPr id="102" name="Tab2"/>
          <p:cNvSpPr/>
          <p:nvPr/>
        </p:nvSpPr>
        <p:spPr>
          <a:xfrm>
            <a:off x="2660916" y="3920000"/>
            <a:ext cx="1563437" cy="380000"/>
          </a:xfrm>
          <a:prstGeom prst="roundRect">
            <a:avLst>
              <a:gd name="adj" fmla="val 20000"/>
            </a:avLst>
          </a:prstGeom>
          <a:solidFill>
            <a:srgbClr val="FFFFFF"/>
          </a:solidFill>
          <a:ln w="9525">
            <a:solidFill>
              <a:srgbClr val="0C1648"/>
            </a:solidFill>
          </a:ln>
        </p:spPr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0C1648"/>
                </a:solidFill>
                <a:latin typeface="Barlow" panose="00000500000000000000" pitchFamily="2" charset="0"/>
              </a:rPr>
              <a:t>Actief-Passive</a:t>
            </a:r>
          </a:p>
        </p:txBody>
      </p:sp>
      <p:sp>
        <p:nvSpPr>
          <p:cNvPr id="103" name="Tab3"/>
          <p:cNvSpPr/>
          <p:nvPr/>
        </p:nvSpPr>
        <p:spPr>
          <a:xfrm>
            <a:off x="4274353" y="3920000"/>
            <a:ext cx="1563437" cy="380000"/>
          </a:xfrm>
          <a:prstGeom prst="roundRect">
            <a:avLst>
              <a:gd name="adj" fmla="val 20000"/>
            </a:avLst>
          </a:prstGeom>
          <a:solidFill>
            <a:srgbClr val="FFFFFF"/>
          </a:solidFill>
          <a:ln w="9525">
            <a:solidFill>
              <a:srgbClr val="0C1648"/>
            </a:solidFill>
          </a:ln>
        </p:spPr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0C1648"/>
                </a:solidFill>
                <a:latin typeface="Barlow" panose="00000500000000000000" pitchFamily="2" charset="0"/>
              </a:rPr>
              <a:t>Alfa-Ranking</a:t>
            </a:r>
          </a:p>
        </p:txBody>
      </p:sp>
      <p:sp>
        <p:nvSpPr>
          <p:cNvPr id="104" name="Tab4"/>
          <p:cNvSpPr/>
          <p:nvPr/>
        </p:nvSpPr>
        <p:spPr>
          <a:xfrm>
            <a:off x="5887790" y="3920000"/>
            <a:ext cx="1563437" cy="380000"/>
          </a:xfrm>
          <a:prstGeom prst="roundRect">
            <a:avLst>
              <a:gd name="adj" fmla="val 20000"/>
            </a:avLst>
          </a:prstGeom>
          <a:solidFill>
            <a:srgbClr val="FFFFFF"/>
          </a:solidFill>
          <a:ln w="9525">
            <a:solidFill>
              <a:srgbClr val="0C1648"/>
            </a:solidFill>
          </a:ln>
        </p:spPr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0C1648"/>
                </a:solidFill>
                <a:latin typeface="Barlow" panose="00000500000000000000" pitchFamily="2" charset="0"/>
              </a:rPr>
              <a:t>Cheap vs Expensive</a:t>
            </a:r>
          </a:p>
        </p:txBody>
      </p:sp>
      <p:sp>
        <p:nvSpPr>
          <p:cNvPr id="105" name="Tab5"/>
          <p:cNvSpPr/>
          <p:nvPr/>
        </p:nvSpPr>
        <p:spPr>
          <a:xfrm>
            <a:off x="7501227" y="3920000"/>
            <a:ext cx="1563437" cy="380000"/>
          </a:xfrm>
          <a:prstGeom prst="roundRect">
            <a:avLst>
              <a:gd name="adj" fmla="val 20000"/>
            </a:avLst>
          </a:prstGeom>
          <a:solidFill>
            <a:srgbClr val="FFFFFF"/>
          </a:solidFill>
          <a:ln w="9525">
            <a:solidFill>
              <a:srgbClr val="0C1648"/>
            </a:solidFill>
          </a:ln>
        </p:spPr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0C1648"/>
                </a:solidFill>
                <a:latin typeface="Barlow" panose="00000500000000000000" pitchFamily="2" charset="0"/>
              </a:rPr>
              <a:t>Big vs Small</a:t>
            </a:r>
          </a:p>
        </p:txBody>
      </p:sp>
      <p:sp>
        <p:nvSpPr>
          <p:cNvPr id="106" name="Tab6"/>
          <p:cNvSpPr/>
          <p:nvPr/>
        </p:nvSpPr>
        <p:spPr>
          <a:xfrm>
            <a:off x="1047479" y="4380000"/>
            <a:ext cx="1563437" cy="380000"/>
          </a:xfrm>
          <a:prstGeom prst="roundRect">
            <a:avLst>
              <a:gd name="adj" fmla="val 20000"/>
            </a:avLst>
          </a:prstGeom>
          <a:solidFill>
            <a:srgbClr val="FFFFFF"/>
          </a:solidFill>
          <a:ln w="9525">
            <a:solidFill>
              <a:srgbClr val="0C1648"/>
            </a:solidFill>
          </a:ln>
        </p:spPr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0C1648"/>
                </a:solidFill>
                <a:latin typeface="Barlow" panose="00000500000000000000" pitchFamily="2" charset="0"/>
              </a:rPr>
              <a:t>Tracking Error</a:t>
            </a:r>
          </a:p>
        </p:txBody>
      </p:sp>
      <p:sp>
        <p:nvSpPr>
          <p:cNvPr id="107" name="Tab7"/>
          <p:cNvSpPr/>
          <p:nvPr/>
        </p:nvSpPr>
        <p:spPr>
          <a:xfrm>
            <a:off x="2660916" y="4380000"/>
            <a:ext cx="1563437" cy="380000"/>
          </a:xfrm>
          <a:prstGeom prst="roundRect">
            <a:avLst>
              <a:gd name="adj" fmla="val 20000"/>
            </a:avLst>
          </a:prstGeom>
          <a:solidFill>
            <a:srgbClr val="FFFFFF"/>
          </a:solidFill>
          <a:ln w="9525">
            <a:solidFill>
              <a:srgbClr val="0C1648"/>
            </a:solidFill>
          </a:ln>
        </p:spPr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0C1648"/>
                </a:solidFill>
                <a:latin typeface="Barlow" panose="00000500000000000000" pitchFamily="2" charset="0"/>
              </a:rPr>
              <a:t>Spider 1</a:t>
            </a:r>
          </a:p>
        </p:txBody>
      </p:sp>
      <p:sp>
        <p:nvSpPr>
          <p:cNvPr id="108" name="Tab8"/>
          <p:cNvSpPr/>
          <p:nvPr/>
        </p:nvSpPr>
        <p:spPr>
          <a:xfrm>
            <a:off x="4274353" y="4380000"/>
            <a:ext cx="1563437" cy="380000"/>
          </a:xfrm>
          <a:prstGeom prst="roundRect">
            <a:avLst>
              <a:gd name="adj" fmla="val 20000"/>
            </a:avLst>
          </a:prstGeom>
          <a:solidFill>
            <a:srgbClr val="FFFFFF"/>
          </a:solidFill>
          <a:ln w="9525">
            <a:solidFill>
              <a:srgbClr val="0C1648"/>
            </a:solidFill>
          </a:ln>
        </p:spPr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0C1648"/>
                </a:solidFill>
                <a:latin typeface="Barlow" panose="00000500000000000000" pitchFamily="2" charset="0"/>
              </a:rPr>
              <a:t>Spider 2</a:t>
            </a:r>
          </a:p>
        </p:txBody>
      </p:sp>
      <p:sp>
        <p:nvSpPr>
          <p:cNvPr id="109" name="Tab9"/>
          <p:cNvSpPr/>
          <p:nvPr/>
        </p:nvSpPr>
        <p:spPr>
          <a:xfrm>
            <a:off x="5887790" y="4380000"/>
            <a:ext cx="1563437" cy="380000"/>
          </a:xfrm>
          <a:prstGeom prst="roundRect">
            <a:avLst>
              <a:gd name="adj" fmla="val 20000"/>
            </a:avLst>
          </a:prstGeom>
          <a:solidFill>
            <a:srgbClr val="FFFFFF"/>
          </a:solidFill>
          <a:ln w="9525">
            <a:solidFill>
              <a:srgbClr val="0C1648"/>
            </a:solidFill>
          </a:ln>
        </p:spPr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0C1648"/>
                </a:solidFill>
                <a:latin typeface="Barlow" panose="00000500000000000000" pitchFamily="2" charset="0"/>
              </a:rPr>
              <a:t>Financial Crisis</a:t>
            </a:r>
          </a:p>
        </p:txBody>
      </p:sp>
      <p:sp>
        <p:nvSpPr>
          <p:cNvPr id="110" name="Tab10"/>
          <p:cNvSpPr/>
          <p:nvPr/>
        </p:nvSpPr>
        <p:spPr>
          <a:xfrm>
            <a:off x="7501227" y="4380000"/>
            <a:ext cx="1563437" cy="380000"/>
          </a:xfrm>
          <a:prstGeom prst="roundRect">
            <a:avLst>
              <a:gd name="adj" fmla="val 20000"/>
            </a:avLst>
          </a:prstGeom>
          <a:solidFill>
            <a:srgbClr val="FFFFFF"/>
          </a:solidFill>
          <a:ln w="9525">
            <a:solidFill>
              <a:srgbClr val="0C1648"/>
            </a:solidFill>
          </a:ln>
        </p:spPr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0C1648"/>
                </a:solidFill>
                <a:latin typeface="Barlow" panose="00000500000000000000" pitchFamily="2" charset="0"/>
              </a:rPr>
              <a:t>Top-10</a:t>
            </a:r>
          </a:p>
        </p:txBody>
      </p:sp>
    </p:spTree>
    <p:extLst>
      <p:ext uri="{BB962C8B-B14F-4D97-AF65-F5344CB8AC3E}">
        <p14:creationId xmlns:p14="http://schemas.microsoft.com/office/powerpoint/2010/main" val="37209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B7246-B9B9-0551-A5CA-5753DCAA2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shaking hands  AI-generated content may be incorrect.">
            <a:extLst>
              <a:ext uri="{FF2B5EF4-FFF2-40B4-BE49-F238E27FC236}">
                <a16:creationId xmlns:a16="http://schemas.microsoft.com/office/drawing/2014/main" id="{5984E7BD-9FE9-743B-4C6B-A71BB3FA1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8" b="6154"/>
          <a:stretch>
            <a:fillRect/>
          </a:stretch>
        </p:blipFill>
        <p:spPr>
          <a:xfrm>
            <a:off x="501" y="1"/>
            <a:ext cx="12191500" cy="6858000"/>
          </a:xfrm>
          <a:prstGeom prst="rect">
            <a:avLst/>
          </a:prstGeom>
        </p:spPr>
      </p:pic>
      <p:sp>
        <p:nvSpPr>
          <p:cNvPr id="6" name="Rechthoek 9">
            <a:extLst>
              <a:ext uri="{FF2B5EF4-FFF2-40B4-BE49-F238E27FC236}">
                <a16:creationId xmlns:a16="http://schemas.microsoft.com/office/drawing/2014/main" id="{B9E2300A-CE6C-3233-5A90-51E1248AB001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854764"/>
          </a:xfrm>
          <a:prstGeom prst="rect">
            <a:avLst/>
          </a:prstGeom>
          <a:gradFill>
            <a:gsLst>
              <a:gs pos="100000">
                <a:srgbClr val="202A69"/>
              </a:gs>
              <a:gs pos="0">
                <a:srgbClr val="0C164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</a:t>
            </a:r>
          </a:p>
        </p:txBody>
      </p:sp>
      <p:sp>
        <p:nvSpPr>
          <p:cNvPr id="7" name="Rechthoek 4">
            <a:extLst>
              <a:ext uri="{FF2B5EF4-FFF2-40B4-BE49-F238E27FC236}">
                <a16:creationId xmlns:a16="http://schemas.microsoft.com/office/drawing/2014/main" id="{280BEC9C-6723-2004-101A-890452BBFCAE}"/>
              </a:ext>
            </a:extLst>
          </p:cNvPr>
          <p:cNvSpPr/>
          <p:nvPr/>
        </p:nvSpPr>
        <p:spPr>
          <a:xfrm rot="10800000">
            <a:off x="0" y="5647504"/>
            <a:ext cx="12192000" cy="1210496"/>
          </a:xfrm>
          <a:prstGeom prst="rect">
            <a:avLst/>
          </a:prstGeom>
          <a:gradFill>
            <a:gsLst>
              <a:gs pos="100000">
                <a:srgbClr val="162056">
                  <a:alpha val="0"/>
                </a:srgbClr>
              </a:gs>
              <a:gs pos="17000">
                <a:srgbClr val="16205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5">
            <a:extLst>
              <a:ext uri="{FF2B5EF4-FFF2-40B4-BE49-F238E27FC236}">
                <a16:creationId xmlns:a16="http://schemas.microsoft.com/office/drawing/2014/main" id="{B0617E7B-D3D1-AB67-D65C-503FDE086CE3}"/>
              </a:ext>
            </a:extLst>
          </p:cNvPr>
          <p:cNvSpPr/>
          <p:nvPr/>
        </p:nvSpPr>
        <p:spPr>
          <a:xfrm>
            <a:off x="2890837" y="1487607"/>
            <a:ext cx="6410325" cy="4672561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82000">
                <a:srgbClr val="162056">
                  <a:alpha val="54000"/>
                </a:srgbClr>
              </a:gs>
              <a:gs pos="17000">
                <a:srgbClr val="162056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Tekstvak 6">
            <a:extLst>
              <a:ext uri="{FF2B5EF4-FFF2-40B4-BE49-F238E27FC236}">
                <a16:creationId xmlns:a16="http://schemas.microsoft.com/office/drawing/2014/main" id="{87A00EA6-BD4B-6DC6-D72D-5BA47B77E111}"/>
              </a:ext>
            </a:extLst>
          </p:cNvPr>
          <p:cNvSpPr txBox="1"/>
          <p:nvPr/>
        </p:nvSpPr>
        <p:spPr>
          <a:xfrm>
            <a:off x="3473846" y="2801912"/>
            <a:ext cx="52443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dirty="0">
                <a:solidFill>
                  <a:schemeClr val="bg1"/>
                </a:solidFill>
                <a:latin typeface="Barlow" panose="00000500000000000000" pitchFamily="2" charset="0"/>
              </a:rPr>
              <a:t>Thank you for your attention!</a:t>
            </a:r>
            <a:endParaRPr lang="nl-NL" sz="3600" i="1" dirty="0">
              <a:solidFill>
                <a:schemeClr val="bg1"/>
              </a:solidFill>
              <a:latin typeface="Barlow" panose="00000500000000000000" pitchFamily="2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D43E42C-7AFE-CD17-C17A-A666E1AF57D2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59110" y="1610433"/>
            <a:ext cx="4273780" cy="73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19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9">
            <a:extLst>
              <a:ext uri="{FF2B5EF4-FFF2-40B4-BE49-F238E27FC236}">
                <a16:creationId xmlns:a16="http://schemas.microsoft.com/office/drawing/2014/main" id="{06F6970E-9012-0089-5590-46F4D77A19CD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854764"/>
          </a:xfrm>
          <a:prstGeom prst="rect">
            <a:avLst/>
          </a:prstGeom>
          <a:gradFill>
            <a:gsLst>
              <a:gs pos="100000">
                <a:srgbClr val="202A69"/>
              </a:gs>
              <a:gs pos="0">
                <a:srgbClr val="0C164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</a:t>
            </a:r>
          </a:p>
        </p:txBody>
      </p:sp>
      <p:sp>
        <p:nvSpPr>
          <p:cNvPr id="7" name="Rechthoek 4">
            <a:extLst>
              <a:ext uri="{FF2B5EF4-FFF2-40B4-BE49-F238E27FC236}">
                <a16:creationId xmlns:a16="http://schemas.microsoft.com/office/drawing/2014/main" id="{3C996387-FD46-796A-3FE6-C4C5213DBFEC}"/>
              </a:ext>
            </a:extLst>
          </p:cNvPr>
          <p:cNvSpPr/>
          <p:nvPr/>
        </p:nvSpPr>
        <p:spPr>
          <a:xfrm rot="10800000">
            <a:off x="0" y="5829118"/>
            <a:ext cx="12192000" cy="1121708"/>
          </a:xfrm>
          <a:prstGeom prst="rect">
            <a:avLst/>
          </a:prstGeom>
          <a:gradFill>
            <a:gsLst>
              <a:gs pos="100000">
                <a:srgbClr val="162056">
                  <a:alpha val="0"/>
                </a:srgbClr>
              </a:gs>
              <a:gs pos="17000">
                <a:srgbClr val="16205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0676518-02A5-1B6E-636F-B97B37520E07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47845" y="6299165"/>
            <a:ext cx="2462544" cy="4259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4D817B-9863-72D8-F162-97A590B92B62}"/>
              </a:ext>
            </a:extLst>
          </p:cNvPr>
          <p:cNvSpPr txBox="1"/>
          <p:nvPr/>
        </p:nvSpPr>
        <p:spPr>
          <a:xfrm>
            <a:off x="647845" y="242716"/>
            <a:ext cx="6093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arlow" panose="00000500000000000000" pitchFamily="2" charset="0"/>
              </a:rPr>
              <a:t>What Select+ Can Do for You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801859-F285-64A6-D9B3-9505DF827CCA}"/>
              </a:ext>
            </a:extLst>
          </p:cNvPr>
          <p:cNvSpPr txBox="1"/>
          <p:nvPr/>
        </p:nvSpPr>
        <p:spPr>
          <a:xfrm>
            <a:off x="647845" y="991932"/>
            <a:ext cx="85127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>
                <a:latin typeface="Barlow" panose="00000500000000000000" pitchFamily="2" charset="0"/>
              </a:rPr>
              <a:t>With Select+, we guide you step by step in choosing the right fund. </a:t>
            </a:r>
            <a:br>
              <a:rPr lang="en-US" sz="1800" dirty="0">
                <a:latin typeface="Barlow" panose="00000500000000000000" pitchFamily="2" charset="0"/>
              </a:rPr>
            </a:br>
            <a:r>
              <a:rPr lang="en-US" sz="1800" dirty="0">
                <a:latin typeface="Barlow" panose="00000500000000000000" pitchFamily="2" charset="0"/>
              </a:rPr>
              <a:t>We combine data, structure, and your preferences. Here's how the process works: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95EEA83-110D-8DA9-2A15-98BFA3C5CFBA}"/>
              </a:ext>
            </a:extLst>
          </p:cNvPr>
          <p:cNvGrpSpPr/>
          <p:nvPr/>
        </p:nvGrpSpPr>
        <p:grpSpPr>
          <a:xfrm>
            <a:off x="782398" y="1611655"/>
            <a:ext cx="10627204" cy="3607210"/>
            <a:chOff x="782398" y="1734487"/>
            <a:chExt cx="10627204" cy="3607210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B0549631-D493-6840-2226-51DFD8CA0B1C}"/>
                </a:ext>
              </a:extLst>
            </p:cNvPr>
            <p:cNvGrpSpPr/>
            <p:nvPr/>
          </p:nvGrpSpPr>
          <p:grpSpPr>
            <a:xfrm>
              <a:off x="782398" y="1734487"/>
              <a:ext cx="10627204" cy="3607210"/>
              <a:chOff x="667454" y="1738329"/>
              <a:chExt cx="10627204" cy="3607210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34CBAEEC-F52B-BC56-4A62-AE02AC01C7D9}"/>
                  </a:ext>
                </a:extLst>
              </p:cNvPr>
              <p:cNvGrpSpPr/>
              <p:nvPr/>
            </p:nvGrpSpPr>
            <p:grpSpPr>
              <a:xfrm>
                <a:off x="667454" y="1738329"/>
                <a:ext cx="4805298" cy="3607210"/>
                <a:chOff x="667454" y="1696858"/>
                <a:chExt cx="4805298" cy="3607210"/>
              </a:xfrm>
            </p:grpSpPr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35F7FB01-6859-FFA1-34F6-6F273772F19E}"/>
                    </a:ext>
                  </a:extLst>
                </p:cNvPr>
                <p:cNvSpPr/>
                <p:nvPr/>
              </p:nvSpPr>
              <p:spPr>
                <a:xfrm>
                  <a:off x="667454" y="1924409"/>
                  <a:ext cx="4805298" cy="914400"/>
                </a:xfrm>
                <a:prstGeom prst="roundRect">
                  <a:avLst/>
                </a:prstGeom>
                <a:noFill/>
                <a:ln w="38100">
                  <a:solidFill>
                    <a:srgbClr val="03146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1A16ACD6-2F9A-7D59-698D-3B2BB706BB08}"/>
                    </a:ext>
                  </a:extLst>
                </p:cNvPr>
                <p:cNvSpPr txBox="1"/>
                <p:nvPr/>
              </p:nvSpPr>
              <p:spPr>
                <a:xfrm>
                  <a:off x="1144208" y="2058443"/>
                  <a:ext cx="3875894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400" b="1" dirty="0">
                      <a:latin typeface="Barlow" panose="00000500000000000000" pitchFamily="2" charset="0"/>
                    </a:rPr>
                    <a:t>Peer Group Overview</a:t>
                  </a:r>
                  <a:r>
                    <a:rPr lang="en-US" sz="1400" dirty="0">
                      <a:latin typeface="Barlow" panose="00000500000000000000" pitchFamily="2" charset="0"/>
                    </a:rPr>
                    <a:t>: We start with a snapshot of the full fund universe</a:t>
                  </a:r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E30B9757-9A18-84E2-3654-333E752B62C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67454" y="1696858"/>
                  <a:ext cx="476754" cy="476754"/>
                </a:xfrm>
                <a:prstGeom prst="ellipse">
                  <a:avLst/>
                </a:prstGeom>
                <a:solidFill>
                  <a:srgbClr val="031468"/>
                </a:solidFill>
                <a:ln w="571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l-NL" dirty="0">
                      <a:latin typeface="Barlow" panose="00000500000000000000" pitchFamily="2" charset="0"/>
                    </a:rPr>
                    <a:t>1</a:t>
                  </a:r>
                  <a:endParaRPr lang="en-US" dirty="0">
                    <a:latin typeface="Barlow" panose="00000500000000000000" pitchFamily="2" charset="0"/>
                  </a:endParaRPr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BB782328-ECCB-6531-19C7-C5084EFC4463}"/>
                    </a:ext>
                  </a:extLst>
                </p:cNvPr>
                <p:cNvSpPr/>
                <p:nvPr/>
              </p:nvSpPr>
              <p:spPr>
                <a:xfrm>
                  <a:off x="667454" y="3144381"/>
                  <a:ext cx="4805298" cy="914400"/>
                </a:xfrm>
                <a:prstGeom prst="roundRect">
                  <a:avLst/>
                </a:prstGeom>
                <a:noFill/>
                <a:ln w="38100">
                  <a:solidFill>
                    <a:srgbClr val="03146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5AA7862C-A2E0-37B7-D4EE-430ED8BE5755}"/>
                    </a:ext>
                  </a:extLst>
                </p:cNvPr>
                <p:cNvSpPr txBox="1"/>
                <p:nvPr/>
              </p:nvSpPr>
              <p:spPr>
                <a:xfrm>
                  <a:off x="1144208" y="3278415"/>
                  <a:ext cx="3875894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400" b="1" dirty="0">
                      <a:latin typeface="Barlow" panose="00000500000000000000" pitchFamily="2" charset="0"/>
                    </a:rPr>
                    <a:t>Active or Passive:</a:t>
                  </a:r>
                  <a:r>
                    <a:rPr lang="en-US" sz="1400" dirty="0">
                      <a:latin typeface="Barlow" panose="00000500000000000000" pitchFamily="2" charset="0"/>
                    </a:rPr>
                    <a:t> Do you want a fund that tracks the market or tries to outperform it?</a:t>
                  </a:r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591B55F4-7DB6-DB29-8152-A9417A440BD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67454" y="2916830"/>
                  <a:ext cx="476754" cy="476754"/>
                </a:xfrm>
                <a:prstGeom prst="ellipse">
                  <a:avLst/>
                </a:prstGeom>
                <a:solidFill>
                  <a:srgbClr val="031468"/>
                </a:solidFill>
                <a:ln w="571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l-NL" dirty="0">
                      <a:latin typeface="Barlow" panose="00000500000000000000" pitchFamily="2" charset="0"/>
                    </a:rPr>
                    <a:t>2</a:t>
                  </a:r>
                  <a:endParaRPr lang="en-US" dirty="0">
                    <a:latin typeface="Barlow" panose="00000500000000000000" pitchFamily="2" charset="0"/>
                  </a:endParaRPr>
                </a:p>
              </p:txBody>
            </p:sp>
            <p:sp>
              <p:nvSpPr>
                <p:cNvPr id="24" name="Rectangle: Rounded Corners 23">
                  <a:extLst>
                    <a:ext uri="{FF2B5EF4-FFF2-40B4-BE49-F238E27FC236}">
                      <a16:creationId xmlns:a16="http://schemas.microsoft.com/office/drawing/2014/main" id="{22FFDD7E-C158-A2A3-C8C7-FA0B2CDD27C6}"/>
                    </a:ext>
                  </a:extLst>
                </p:cNvPr>
                <p:cNvSpPr/>
                <p:nvPr/>
              </p:nvSpPr>
              <p:spPr>
                <a:xfrm>
                  <a:off x="667454" y="4389668"/>
                  <a:ext cx="4805298" cy="914400"/>
                </a:xfrm>
                <a:prstGeom prst="roundRect">
                  <a:avLst/>
                </a:prstGeom>
                <a:noFill/>
                <a:ln w="38100">
                  <a:solidFill>
                    <a:srgbClr val="03146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833DBCB-F57F-D9B7-AF3B-DA962FDF48BD}"/>
                    </a:ext>
                  </a:extLst>
                </p:cNvPr>
                <p:cNvSpPr txBox="1"/>
                <p:nvPr/>
              </p:nvSpPr>
              <p:spPr>
                <a:xfrm>
                  <a:off x="1144208" y="4431370"/>
                  <a:ext cx="4266748" cy="73866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400" b="1" dirty="0">
                      <a:latin typeface="Barlow" panose="00000500000000000000" pitchFamily="2" charset="0"/>
                    </a:rPr>
                    <a:t>Costs: </a:t>
                  </a:r>
                  <a:r>
                    <a:rPr lang="en-US" sz="1400" dirty="0">
                      <a:latin typeface="Barlow" panose="00000500000000000000" pitchFamily="2" charset="0"/>
                    </a:rPr>
                    <a:t>Should it be a low-cost fund (like an ETF), </a:t>
                  </a:r>
                  <a:br>
                    <a:rPr lang="en-US" sz="1400" dirty="0">
                      <a:latin typeface="Barlow" panose="00000500000000000000" pitchFamily="2" charset="0"/>
                    </a:rPr>
                  </a:br>
                  <a:r>
                    <a:rPr lang="en-US" sz="1400" dirty="0">
                      <a:latin typeface="Barlow" panose="00000500000000000000" pitchFamily="2" charset="0"/>
                    </a:rPr>
                    <a:t>or is a higher-cost active fund acceptable if the quality is right?</a:t>
                  </a: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F8157064-C976-2CAB-FE06-FF6462EA2DF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67454" y="4136802"/>
                  <a:ext cx="476754" cy="476754"/>
                </a:xfrm>
                <a:prstGeom prst="ellipse">
                  <a:avLst/>
                </a:prstGeom>
                <a:solidFill>
                  <a:srgbClr val="031468"/>
                </a:solidFill>
                <a:ln w="571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l-NL" dirty="0">
                      <a:latin typeface="Barlow" panose="00000500000000000000" pitchFamily="2" charset="0"/>
                    </a:rPr>
                    <a:t>3</a:t>
                  </a:r>
                  <a:endParaRPr lang="en-US" dirty="0">
                    <a:latin typeface="Barlow" panose="00000500000000000000" pitchFamily="2" charset="0"/>
                  </a:endParaRPr>
                </a:p>
              </p:txBody>
            </p: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A97A0184-23EA-A2B7-91C6-FE9CCEAD423D}"/>
                  </a:ext>
                </a:extLst>
              </p:cNvPr>
              <p:cNvGrpSpPr/>
              <p:nvPr/>
            </p:nvGrpSpPr>
            <p:grpSpPr>
              <a:xfrm>
                <a:off x="6489360" y="1965880"/>
                <a:ext cx="4805298" cy="3379659"/>
                <a:chOff x="6489360" y="1965880"/>
                <a:chExt cx="4805298" cy="3379659"/>
              </a:xfrm>
            </p:grpSpPr>
            <p:sp>
              <p:nvSpPr>
                <p:cNvPr id="40" name="Rectangle: Rounded Corners 39">
                  <a:extLst>
                    <a:ext uri="{FF2B5EF4-FFF2-40B4-BE49-F238E27FC236}">
                      <a16:creationId xmlns:a16="http://schemas.microsoft.com/office/drawing/2014/main" id="{6C1136DB-7BAC-2E6A-4010-56815C425001}"/>
                    </a:ext>
                  </a:extLst>
                </p:cNvPr>
                <p:cNvSpPr/>
                <p:nvPr/>
              </p:nvSpPr>
              <p:spPr>
                <a:xfrm>
                  <a:off x="6489360" y="1965880"/>
                  <a:ext cx="4805298" cy="914400"/>
                </a:xfrm>
                <a:prstGeom prst="roundRect">
                  <a:avLst/>
                </a:prstGeom>
                <a:noFill/>
                <a:ln w="38100">
                  <a:solidFill>
                    <a:srgbClr val="03146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3BBEE2FB-1010-D471-524E-5C64379383E0}"/>
                    </a:ext>
                  </a:extLst>
                </p:cNvPr>
                <p:cNvSpPr txBox="1"/>
                <p:nvPr/>
              </p:nvSpPr>
              <p:spPr>
                <a:xfrm>
                  <a:off x="6960358" y="2099914"/>
                  <a:ext cx="4087433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400" b="1" dirty="0">
                      <a:latin typeface="Barlow" panose="00000500000000000000" pitchFamily="2" charset="0"/>
                    </a:rPr>
                    <a:t>Fund Size: </a:t>
                  </a:r>
                  <a:r>
                    <a:rPr lang="en-US" sz="1400" dirty="0">
                      <a:latin typeface="Barlow" panose="00000500000000000000" pitchFamily="2" charset="0"/>
                    </a:rPr>
                    <a:t>Are larger funds (with high AUM) more stable, or do smaller ones perform better?</a:t>
                  </a:r>
                </a:p>
              </p:txBody>
            </p:sp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FE8FBBF2-9000-1791-28B0-0BBC9D9CC3D1}"/>
                    </a:ext>
                  </a:extLst>
                </p:cNvPr>
                <p:cNvSpPr/>
                <p:nvPr/>
              </p:nvSpPr>
              <p:spPr>
                <a:xfrm>
                  <a:off x="6489360" y="3185852"/>
                  <a:ext cx="4805298" cy="914400"/>
                </a:xfrm>
                <a:prstGeom prst="roundRect">
                  <a:avLst/>
                </a:prstGeom>
                <a:noFill/>
                <a:ln w="38100">
                  <a:solidFill>
                    <a:srgbClr val="03146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11926092-BF8A-E06C-21A3-134DDF183B2F}"/>
                    </a:ext>
                  </a:extLst>
                </p:cNvPr>
                <p:cNvSpPr txBox="1"/>
                <p:nvPr/>
              </p:nvSpPr>
              <p:spPr>
                <a:xfrm>
                  <a:off x="7383438" y="3319886"/>
                  <a:ext cx="3664353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400" b="1" dirty="0">
                      <a:latin typeface="Barlow" panose="00000500000000000000" pitchFamily="2" charset="0"/>
                    </a:rPr>
                    <a:t>Tracking Error: </a:t>
                  </a:r>
                  <a:r>
                    <a:rPr lang="en-US" sz="1400" dirty="0">
                      <a:latin typeface="Barlow" panose="00000500000000000000" pitchFamily="2" charset="0"/>
                    </a:rPr>
                    <a:t>Does deviating from the benchmark pay off in terms of performance?</a:t>
                  </a: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43BCC8E5-4557-CF72-8178-5599544EE28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817904" y="2958301"/>
                  <a:ext cx="476754" cy="476754"/>
                </a:xfrm>
                <a:prstGeom prst="ellipse">
                  <a:avLst/>
                </a:prstGeom>
                <a:solidFill>
                  <a:srgbClr val="031468"/>
                </a:solidFill>
                <a:ln w="571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l-NL" dirty="0">
                      <a:latin typeface="Barlow" panose="00000500000000000000" pitchFamily="2" charset="0"/>
                    </a:rPr>
                    <a:t>5</a:t>
                  </a:r>
                  <a:endParaRPr lang="en-US" dirty="0">
                    <a:latin typeface="Barlow" panose="00000500000000000000" pitchFamily="2" charset="0"/>
                  </a:endParaRPr>
                </a:p>
              </p:txBody>
            </p:sp>
            <p:sp>
              <p:nvSpPr>
                <p:cNvPr id="48" name="Rectangle: Rounded Corners 47">
                  <a:extLst>
                    <a:ext uri="{FF2B5EF4-FFF2-40B4-BE49-F238E27FC236}">
                      <a16:creationId xmlns:a16="http://schemas.microsoft.com/office/drawing/2014/main" id="{6EAECD9E-FE62-CD30-8839-23EB4F185795}"/>
                    </a:ext>
                  </a:extLst>
                </p:cNvPr>
                <p:cNvSpPr/>
                <p:nvPr/>
              </p:nvSpPr>
              <p:spPr>
                <a:xfrm>
                  <a:off x="6489360" y="4431139"/>
                  <a:ext cx="4805298" cy="914400"/>
                </a:xfrm>
                <a:prstGeom prst="roundRect">
                  <a:avLst/>
                </a:prstGeom>
                <a:noFill/>
                <a:ln w="38100">
                  <a:solidFill>
                    <a:srgbClr val="03146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C3CA79C6-145D-AC0C-9A46-E6DF7AD0C1A1}"/>
                    </a:ext>
                  </a:extLst>
                </p:cNvPr>
                <p:cNvSpPr txBox="1"/>
                <p:nvPr/>
              </p:nvSpPr>
              <p:spPr>
                <a:xfrm>
                  <a:off x="6960358" y="4472841"/>
                  <a:ext cx="4087433" cy="76944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600" b="1" dirty="0">
                      <a:latin typeface="Barlow" panose="00000500000000000000" pitchFamily="2" charset="0"/>
                    </a:rPr>
                    <a:t>Data-driven decisions: </a:t>
                  </a:r>
                  <a:r>
                    <a:rPr lang="en-US" sz="1400" dirty="0">
                      <a:latin typeface="Barlow" panose="00000500000000000000" pitchFamily="2" charset="0"/>
                    </a:rPr>
                    <a:t>We reflect on the data, make key decisions, and move forward,</a:t>
                  </a:r>
                  <a:br>
                    <a:rPr lang="en-US" sz="1400" dirty="0">
                      <a:latin typeface="Barlow" panose="00000500000000000000" pitchFamily="2" charset="0"/>
                    </a:rPr>
                  </a:br>
                  <a:r>
                    <a:rPr lang="en-US" sz="1400" dirty="0">
                      <a:latin typeface="Barlow" panose="00000500000000000000" pitchFamily="2" charset="0"/>
                    </a:rPr>
                    <a:t>building a focused long list of strong candidates.</a:t>
                  </a:r>
                  <a:endParaRPr lang="en-US" sz="1600" dirty="0">
                    <a:latin typeface="Barlow" panose="00000500000000000000" pitchFamily="2" charset="0"/>
                  </a:endParaRPr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F4465171-ABB1-994B-B9B5-1EECB7C6B9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817904" y="4178273"/>
                  <a:ext cx="476754" cy="476754"/>
                </a:xfrm>
                <a:prstGeom prst="ellipse">
                  <a:avLst/>
                </a:prstGeom>
                <a:solidFill>
                  <a:srgbClr val="031468"/>
                </a:solidFill>
                <a:ln w="571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l-NL" dirty="0">
                      <a:latin typeface="Barlow" panose="00000500000000000000" pitchFamily="2" charset="0"/>
                    </a:rPr>
                    <a:t>6</a:t>
                  </a:r>
                  <a:endParaRPr lang="en-US" dirty="0">
                    <a:latin typeface="Barlow" panose="00000500000000000000" pitchFamily="2" charset="0"/>
                  </a:endParaRPr>
                </a:p>
              </p:txBody>
            </p: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86742E18-E8D9-F9E5-F758-419BB2DB605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817904" y="1738329"/>
                <a:ext cx="476754" cy="476754"/>
              </a:xfrm>
              <a:prstGeom prst="ellipse">
                <a:avLst/>
              </a:prstGeom>
              <a:solidFill>
                <a:srgbClr val="031468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dirty="0">
                    <a:latin typeface="Barlow" panose="00000500000000000000" pitchFamily="2" charset="0"/>
                  </a:rPr>
                  <a:t>4</a:t>
                </a:r>
                <a:endParaRPr lang="en-US" dirty="0">
                  <a:latin typeface="Barlow" panose="00000500000000000000" pitchFamily="2" charset="0"/>
                </a:endParaRPr>
              </a:p>
            </p:txBody>
          </p: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05484A32-5D93-2B68-FD04-17613250C2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79606" y="2321698"/>
              <a:ext cx="2432789" cy="2432789"/>
            </a:xfrm>
            <a:prstGeom prst="ellipse">
              <a:avLst/>
            </a:prstGeom>
            <a:blipFill dpi="0" rotWithShape="1">
              <a:blip r:embed="rId3"/>
              <a:srcRect/>
              <a:stretch>
                <a:fillRect l="-16000" t="1000" r="-16000"/>
              </a:stretch>
            </a:blip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0402BD8C-4375-9EF1-0EC1-F384F26A65E0}"/>
              </a:ext>
            </a:extLst>
          </p:cNvPr>
          <p:cNvSpPr txBox="1"/>
          <p:nvPr/>
        </p:nvSpPr>
        <p:spPr>
          <a:xfrm>
            <a:off x="782398" y="5345165"/>
            <a:ext cx="103803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Barlow" panose="00000500000000000000" pitchFamily="2" charset="0"/>
              </a:rPr>
              <a:t>Once these questions are explored, we move to fund selection—tailored to your strategy.</a:t>
            </a:r>
          </a:p>
        </p:txBody>
      </p:sp>
    </p:spTree>
    <p:extLst>
      <p:ext uri="{BB962C8B-B14F-4D97-AF65-F5344CB8AC3E}">
        <p14:creationId xmlns:p14="http://schemas.microsoft.com/office/powerpoint/2010/main" val="883818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8F926-F4DC-41D2-664D-DDDFB3580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9520B53A-5D49-26A2-C979-F8341EFEC64D}"/>
              </a:ext>
            </a:extLst>
          </p:cNvPr>
          <p:cNvSpPr>
            <a:spLocks noChangeAspect="1"/>
          </p:cNvSpPr>
          <p:nvPr/>
        </p:nvSpPr>
        <p:spPr>
          <a:xfrm>
            <a:off x="699677" y="1587957"/>
            <a:ext cx="3755768" cy="3755768"/>
          </a:xfrm>
          <a:prstGeom prst="ellipse">
            <a:avLst/>
          </a:prstGeom>
          <a:noFill/>
          <a:ln w="57150">
            <a:solidFill>
              <a:srgbClr val="1B25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hthoek 9">
            <a:extLst>
              <a:ext uri="{FF2B5EF4-FFF2-40B4-BE49-F238E27FC236}">
                <a16:creationId xmlns:a16="http://schemas.microsoft.com/office/drawing/2014/main" id="{E25458E0-3EB4-1D01-F2A4-FA4F90DFCE25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854764"/>
          </a:xfrm>
          <a:prstGeom prst="rect">
            <a:avLst/>
          </a:prstGeom>
          <a:gradFill>
            <a:gsLst>
              <a:gs pos="100000">
                <a:srgbClr val="202A69"/>
              </a:gs>
              <a:gs pos="0">
                <a:srgbClr val="0C164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A6F41D-175C-299E-17ED-05084F1BC1B0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47845" y="6299165"/>
            <a:ext cx="2462544" cy="4259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5BC76A-3F96-5A8E-E148-E018EE9977C7}"/>
              </a:ext>
            </a:extLst>
          </p:cNvPr>
          <p:cNvSpPr txBox="1"/>
          <p:nvPr/>
        </p:nvSpPr>
        <p:spPr>
          <a:xfrm>
            <a:off x="647845" y="242716"/>
            <a:ext cx="6093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arlow" panose="00000500000000000000" pitchFamily="2" charset="0"/>
              </a:rPr>
              <a:t>1. Peer Group: Pacific ex-Japan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6649D5F-D89C-1BCC-A859-587FA85BB7CD}"/>
              </a:ext>
            </a:extLst>
          </p:cNvPr>
          <p:cNvGrpSpPr/>
          <p:nvPr/>
        </p:nvGrpSpPr>
        <p:grpSpPr>
          <a:xfrm>
            <a:off x="6263892" y="1453785"/>
            <a:ext cx="4805298" cy="1141951"/>
            <a:chOff x="782398" y="1611655"/>
            <a:chExt cx="4805298" cy="114195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2D387F0-65B8-FD6F-4356-A267B2F3D5A2}"/>
                </a:ext>
              </a:extLst>
            </p:cNvPr>
            <p:cNvSpPr/>
            <p:nvPr/>
          </p:nvSpPr>
          <p:spPr>
            <a:xfrm>
              <a:off x="782398" y="1839206"/>
              <a:ext cx="4805298" cy="914400"/>
            </a:xfrm>
            <a:prstGeom prst="roundRect">
              <a:avLst/>
            </a:prstGeom>
            <a:noFill/>
            <a:ln w="38100">
              <a:solidFill>
                <a:srgbClr val="03146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5AE162D-455A-A8F8-773F-23FB513C6E57}"/>
                </a:ext>
              </a:extLst>
            </p:cNvPr>
            <p:cNvSpPr txBox="1"/>
            <p:nvPr/>
          </p:nvSpPr>
          <p:spPr>
            <a:xfrm>
              <a:off x="1247100" y="1927074"/>
              <a:ext cx="387589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latin typeface="Barlow" panose="00000500000000000000" pitchFamily="2" charset="0"/>
                </a:rPr>
                <a:t>137 Funds</a:t>
              </a:r>
              <a:br>
                <a:rPr lang="en-US" sz="1400" b="1" dirty="0">
                  <a:latin typeface="Barlow" panose="00000500000000000000" pitchFamily="2" charset="0"/>
                </a:rPr>
              </a:br>
              <a:r>
                <a:rPr lang="en-US" sz="1400" dirty="0">
                  <a:latin typeface="Barlow" panose="00000500000000000000" pitchFamily="2" charset="0"/>
                </a:rPr>
                <a:t>- 17 ETF’s (12.4%)</a:t>
              </a:r>
              <a:br>
                <a:rPr lang="en-US" sz="1400" dirty="0">
                  <a:latin typeface="Barlow" panose="00000500000000000000" pitchFamily="2" charset="0"/>
                </a:rPr>
              </a:br>
              <a:r>
                <a:rPr lang="en-US" sz="1400" dirty="0">
                  <a:latin typeface="Barlow" panose="00000500000000000000" pitchFamily="2" charset="0"/>
                </a:rPr>
                <a:t>- 120 active funds (87.6%)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C8CD94C-9270-C79B-4368-CFB6B64556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2398" y="1611655"/>
              <a:ext cx="476754" cy="476754"/>
            </a:xfrm>
            <a:prstGeom prst="ellipse">
              <a:avLst/>
            </a:prstGeom>
            <a:solidFill>
              <a:srgbClr val="031468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>
                  <a:latin typeface="Barlow" panose="00000500000000000000" pitchFamily="2" charset="0"/>
                </a:rPr>
                <a:t>1</a:t>
              </a:r>
              <a:endParaRPr lang="en-US" dirty="0">
                <a:latin typeface="Barlow" panose="00000500000000000000" pitchFamily="2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37AB868-77A3-05A2-4ABA-AD3E43FD6FA4}"/>
              </a:ext>
            </a:extLst>
          </p:cNvPr>
          <p:cNvGrpSpPr/>
          <p:nvPr/>
        </p:nvGrpSpPr>
        <p:grpSpPr>
          <a:xfrm>
            <a:off x="6263892" y="2777561"/>
            <a:ext cx="4805298" cy="1141951"/>
            <a:chOff x="782398" y="2831627"/>
            <a:chExt cx="4805298" cy="114195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A47FDD3-4394-3D54-3A00-90CD0CF6F627}"/>
                </a:ext>
              </a:extLst>
            </p:cNvPr>
            <p:cNvSpPr/>
            <p:nvPr/>
          </p:nvSpPr>
          <p:spPr>
            <a:xfrm>
              <a:off x="782398" y="3059178"/>
              <a:ext cx="4805298" cy="914400"/>
            </a:xfrm>
            <a:prstGeom prst="roundRect">
              <a:avLst/>
            </a:prstGeom>
            <a:noFill/>
            <a:ln w="38100">
              <a:solidFill>
                <a:srgbClr val="03146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44A878C-7DB8-40C7-A0FB-4729E8064E17}"/>
                </a:ext>
              </a:extLst>
            </p:cNvPr>
            <p:cNvSpPr txBox="1"/>
            <p:nvPr/>
          </p:nvSpPr>
          <p:spPr>
            <a:xfrm>
              <a:off x="1259152" y="3263348"/>
              <a:ext cx="300385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latin typeface="Barlow" panose="00000500000000000000" pitchFamily="2" charset="0"/>
                </a:rPr>
                <a:t>Total AUM:  </a:t>
              </a:r>
              <a:r>
                <a:rPr lang="en-US" sz="1400" dirty="0">
                  <a:latin typeface="Barlow" panose="00000500000000000000" pitchFamily="2" charset="0"/>
                </a:rPr>
                <a:t>€  $101,496,000,000 </a:t>
              </a:r>
            </a:p>
            <a:p>
              <a:r>
                <a:rPr lang="en-US" sz="1400" b="1" dirty="0">
                  <a:latin typeface="Barlow" panose="00000500000000000000" pitchFamily="2" charset="0"/>
                </a:rPr>
                <a:t>Average fund AUM: </a:t>
              </a:r>
              <a:r>
                <a:rPr lang="en-US" sz="1400" dirty="0">
                  <a:latin typeface="Barlow" panose="00000500000000000000" pitchFamily="2" charset="0"/>
                </a:rPr>
                <a:t>€ 740,848,000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0887DE9-550D-F09A-24E1-2C43D393B5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2398" y="2831627"/>
              <a:ext cx="476754" cy="476754"/>
            </a:xfrm>
            <a:prstGeom prst="ellipse">
              <a:avLst/>
            </a:prstGeom>
            <a:solidFill>
              <a:srgbClr val="031468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>
                  <a:latin typeface="Barlow" panose="00000500000000000000" pitchFamily="2" charset="0"/>
                </a:rPr>
                <a:t>2</a:t>
              </a:r>
              <a:endParaRPr lang="en-US" dirty="0">
                <a:latin typeface="Barlow" panose="00000500000000000000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6EB829B-24A1-0EF8-87D1-901610533C0E}"/>
              </a:ext>
            </a:extLst>
          </p:cNvPr>
          <p:cNvGrpSpPr/>
          <p:nvPr/>
        </p:nvGrpSpPr>
        <p:grpSpPr>
          <a:xfrm>
            <a:off x="6263892" y="4085936"/>
            <a:ext cx="4805298" cy="1167266"/>
            <a:chOff x="782398" y="4051599"/>
            <a:chExt cx="4805298" cy="1167266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B3E4A366-9B8D-2998-B5EC-47A7BABD1E14}"/>
                </a:ext>
              </a:extLst>
            </p:cNvPr>
            <p:cNvSpPr/>
            <p:nvPr/>
          </p:nvSpPr>
          <p:spPr>
            <a:xfrm>
              <a:off x="782398" y="4304465"/>
              <a:ext cx="4805298" cy="914400"/>
            </a:xfrm>
            <a:prstGeom prst="roundRect">
              <a:avLst/>
            </a:prstGeom>
            <a:noFill/>
            <a:ln w="38100">
              <a:solidFill>
                <a:srgbClr val="03146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D446FD6-C68A-8FE3-FEAC-394BFCA25BFD}"/>
                </a:ext>
              </a:extLst>
            </p:cNvPr>
            <p:cNvSpPr txBox="1"/>
            <p:nvPr/>
          </p:nvSpPr>
          <p:spPr>
            <a:xfrm>
              <a:off x="1259152" y="4500055"/>
              <a:ext cx="426674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latin typeface="Barlow" panose="00000500000000000000" pitchFamily="2" charset="0"/>
                </a:rPr>
                <a:t>Average Fund age: </a:t>
              </a:r>
              <a:r>
                <a:rPr lang="en-US" sz="1400" dirty="0">
                  <a:latin typeface="Barlow" panose="00000500000000000000" pitchFamily="2" charset="0"/>
                </a:rPr>
                <a:t>18.4 years</a:t>
              </a:r>
            </a:p>
            <a:p>
              <a:r>
                <a:rPr lang="en-US" sz="1400" b="1" dirty="0">
                  <a:latin typeface="Barlow" panose="00000500000000000000" pitchFamily="2" charset="0"/>
                </a:rPr>
                <a:t>Average portfolio manager tenure: </a:t>
              </a:r>
              <a:r>
                <a:rPr lang="en-US" sz="1400" dirty="0">
                  <a:latin typeface="Barlow" panose="00000500000000000000" pitchFamily="2" charset="0"/>
                </a:rPr>
                <a:t>13.2 years</a:t>
              </a:r>
              <a:r>
                <a:rPr lang="en-US" sz="1400" b="1" dirty="0">
                  <a:latin typeface="Barlow" panose="00000500000000000000" pitchFamily="2" charset="0"/>
                </a:rPr>
                <a:t>.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78753B2-E9E6-8C27-3AA9-93BE61EE6E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2398" y="4051599"/>
              <a:ext cx="476754" cy="476754"/>
            </a:xfrm>
            <a:prstGeom prst="ellipse">
              <a:avLst/>
            </a:prstGeom>
            <a:solidFill>
              <a:srgbClr val="031468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>
                  <a:latin typeface="Barlow" panose="00000500000000000000" pitchFamily="2" charset="0"/>
                </a:rPr>
                <a:t>3</a:t>
              </a:r>
              <a:endParaRPr lang="en-US" dirty="0">
                <a:latin typeface="Barlow" panose="00000500000000000000" pitchFamily="2" charset="0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5E59E40B-CE91-C7D6-BE00-FBFAEB162EC1}"/>
              </a:ext>
            </a:extLst>
          </p:cNvPr>
          <p:cNvSpPr/>
          <p:nvPr/>
        </p:nvSpPr>
        <p:spPr>
          <a:xfrm>
            <a:off x="647845" y="1399193"/>
            <a:ext cx="1958877" cy="42483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81BC823-26F2-3742-2D5A-0139EDFD3DEF}"/>
              </a:ext>
            </a:extLst>
          </p:cNvPr>
          <p:cNvSpPr>
            <a:spLocks noChangeAspect="1"/>
          </p:cNvSpPr>
          <p:nvPr/>
        </p:nvSpPr>
        <p:spPr>
          <a:xfrm>
            <a:off x="944381" y="1832661"/>
            <a:ext cx="3266360" cy="3266360"/>
          </a:xfrm>
          <a:prstGeom prst="ellipse">
            <a:avLst/>
          </a:prstGeom>
          <a:blipFill dpi="0" rotWithShape="1">
            <a:blip r:embed="rId3"/>
            <a:srcRect/>
            <a:stretch>
              <a:fillRect l="-4500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8C7C572-A0C1-D104-82B0-E2DD28146F94}"/>
              </a:ext>
            </a:extLst>
          </p:cNvPr>
          <p:cNvCxnSpPr>
            <a:cxnSpLocks/>
            <a:stCxn id="18" idx="7"/>
            <a:endCxn id="14" idx="1"/>
          </p:cNvCxnSpPr>
          <p:nvPr/>
        </p:nvCxnSpPr>
        <p:spPr>
          <a:xfrm>
            <a:off x="3905426" y="2137976"/>
            <a:ext cx="2358466" cy="560"/>
          </a:xfrm>
          <a:prstGeom prst="straightConnector1">
            <a:avLst/>
          </a:prstGeom>
          <a:ln w="38100">
            <a:solidFill>
              <a:srgbClr val="1B256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6">
            <a:extLst>
              <a:ext uri="{FF2B5EF4-FFF2-40B4-BE49-F238E27FC236}">
                <a16:creationId xmlns:a16="http://schemas.microsoft.com/office/drawing/2014/main" id="{479B71EF-CC88-04D2-F599-FA40FD24E255}"/>
              </a:ext>
            </a:extLst>
          </p:cNvPr>
          <p:cNvCxnSpPr>
            <a:cxnSpLocks/>
            <a:stCxn id="18" idx="6"/>
            <a:endCxn id="20" idx="1"/>
          </p:cNvCxnSpPr>
          <p:nvPr/>
        </p:nvCxnSpPr>
        <p:spPr>
          <a:xfrm flipV="1">
            <a:off x="4455445" y="3462312"/>
            <a:ext cx="1808447" cy="3529"/>
          </a:xfrm>
          <a:prstGeom prst="straightConnector1">
            <a:avLst/>
          </a:prstGeom>
          <a:ln w="38100">
            <a:solidFill>
              <a:srgbClr val="1B256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26">
            <a:extLst>
              <a:ext uri="{FF2B5EF4-FFF2-40B4-BE49-F238E27FC236}">
                <a16:creationId xmlns:a16="http://schemas.microsoft.com/office/drawing/2014/main" id="{301071C5-A50C-993C-2B90-42B87CE02732}"/>
              </a:ext>
            </a:extLst>
          </p:cNvPr>
          <p:cNvCxnSpPr>
            <a:cxnSpLocks/>
            <a:stCxn id="18" idx="5"/>
            <a:endCxn id="24" idx="1"/>
          </p:cNvCxnSpPr>
          <p:nvPr/>
        </p:nvCxnSpPr>
        <p:spPr>
          <a:xfrm>
            <a:off x="3905426" y="4793706"/>
            <a:ext cx="2358466" cy="2296"/>
          </a:xfrm>
          <a:prstGeom prst="straightConnector1">
            <a:avLst/>
          </a:prstGeom>
          <a:ln w="38100">
            <a:solidFill>
              <a:srgbClr val="1B256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echthoek 4">
            <a:extLst>
              <a:ext uri="{FF2B5EF4-FFF2-40B4-BE49-F238E27FC236}">
                <a16:creationId xmlns:a16="http://schemas.microsoft.com/office/drawing/2014/main" id="{4ACDD178-B580-0827-2457-BB98C1B05B49}"/>
              </a:ext>
            </a:extLst>
          </p:cNvPr>
          <p:cNvSpPr/>
          <p:nvPr/>
        </p:nvSpPr>
        <p:spPr>
          <a:xfrm rot="10800000">
            <a:off x="-8730" y="5826823"/>
            <a:ext cx="12192000" cy="1121708"/>
          </a:xfrm>
          <a:prstGeom prst="rect">
            <a:avLst/>
          </a:prstGeom>
          <a:gradFill>
            <a:gsLst>
              <a:gs pos="100000">
                <a:srgbClr val="162056">
                  <a:alpha val="0"/>
                </a:srgbClr>
              </a:gs>
              <a:gs pos="17000">
                <a:srgbClr val="16205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61" name="Graphic 60">
            <a:extLst>
              <a:ext uri="{FF2B5EF4-FFF2-40B4-BE49-F238E27FC236}">
                <a16:creationId xmlns:a16="http://schemas.microsoft.com/office/drawing/2014/main" id="{9EE80E08-F885-E700-943B-EF63FB322F41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00245" y="6451565"/>
            <a:ext cx="2462544" cy="425932"/>
          </a:xfrm>
          <a:prstGeom prst="rect">
            <a:avLst/>
          </a:prstGeom>
        </p:spPr>
      </p:pic>
      <p:pic>
        <p:nvPicPr>
          <p:cNvPr id="65" name="Picture 64" descr="A group of people sitting around a table  AI-generated content may be incorrect.">
            <a:extLst>
              <a:ext uri="{FF2B5EF4-FFF2-40B4-BE49-F238E27FC236}">
                <a16:creationId xmlns:a16="http://schemas.microsoft.com/office/drawing/2014/main" id="{20E24C4E-EC1E-F337-1EDF-038B60CDCA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3" r="32847"/>
          <a:stretch>
            <a:fillRect/>
          </a:stretch>
        </p:blipFill>
        <p:spPr>
          <a:xfrm>
            <a:off x="-8730" y="1828051"/>
            <a:ext cx="2655914" cy="327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654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80D87-A46D-E8AA-A985-9E32B51E4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jar of coins and stacks of coins  AI-generated content may be incorrect.">
            <a:extLst>
              <a:ext uri="{FF2B5EF4-FFF2-40B4-BE49-F238E27FC236}">
                <a16:creationId xmlns:a16="http://schemas.microsoft.com/office/drawing/2014/main" id="{E95AF19F-F6D5-FCEA-7AF9-D832FC0689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54" t="63832" r="1250" b="17766"/>
          <a:stretch>
            <a:fillRect/>
          </a:stretch>
        </p:blipFill>
        <p:spPr>
          <a:xfrm flipH="1">
            <a:off x="0" y="-38"/>
            <a:ext cx="3110388" cy="6950866"/>
          </a:xfrm>
          <a:prstGeom prst="rect">
            <a:avLst/>
          </a:prstGeom>
        </p:spPr>
      </p:pic>
      <p:pic>
        <p:nvPicPr>
          <p:cNvPr id="31" name="Picture 30" descr="A jar of coins and stacks of coins  AI-generated content may be incorrect.">
            <a:extLst>
              <a:ext uri="{FF2B5EF4-FFF2-40B4-BE49-F238E27FC236}">
                <a16:creationId xmlns:a16="http://schemas.microsoft.com/office/drawing/2014/main" id="{37EFC2C1-5636-7DAE-055B-8C16BEE870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2" t="14575"/>
          <a:stretch>
            <a:fillRect/>
          </a:stretch>
        </p:blipFill>
        <p:spPr>
          <a:xfrm flipH="1">
            <a:off x="3110389" y="0"/>
            <a:ext cx="9081611" cy="6950865"/>
          </a:xfrm>
          <a:prstGeom prst="rect">
            <a:avLst/>
          </a:prstGeom>
        </p:spPr>
      </p:pic>
      <p:sp>
        <p:nvSpPr>
          <p:cNvPr id="6" name="Rechthoek 9">
            <a:extLst>
              <a:ext uri="{FF2B5EF4-FFF2-40B4-BE49-F238E27FC236}">
                <a16:creationId xmlns:a16="http://schemas.microsoft.com/office/drawing/2014/main" id="{8E2FCC1D-64C0-E7CC-997F-311516C4A69A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854764"/>
          </a:xfrm>
          <a:prstGeom prst="rect">
            <a:avLst/>
          </a:prstGeom>
          <a:gradFill>
            <a:gsLst>
              <a:gs pos="100000">
                <a:srgbClr val="202A69"/>
              </a:gs>
              <a:gs pos="0">
                <a:srgbClr val="0C164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</a:t>
            </a:r>
          </a:p>
        </p:txBody>
      </p:sp>
      <p:sp>
        <p:nvSpPr>
          <p:cNvPr id="7" name="Rechthoek 4">
            <a:extLst>
              <a:ext uri="{FF2B5EF4-FFF2-40B4-BE49-F238E27FC236}">
                <a16:creationId xmlns:a16="http://schemas.microsoft.com/office/drawing/2014/main" id="{9A315533-9819-37BA-5AF5-9123F16CF6A3}"/>
              </a:ext>
            </a:extLst>
          </p:cNvPr>
          <p:cNvSpPr/>
          <p:nvPr/>
        </p:nvSpPr>
        <p:spPr>
          <a:xfrm rot="10800000">
            <a:off x="0" y="5647504"/>
            <a:ext cx="12192000" cy="1303322"/>
          </a:xfrm>
          <a:prstGeom prst="rect">
            <a:avLst/>
          </a:prstGeom>
          <a:gradFill>
            <a:gsLst>
              <a:gs pos="100000">
                <a:srgbClr val="162056">
                  <a:alpha val="0"/>
                </a:srgbClr>
              </a:gs>
              <a:gs pos="17000">
                <a:srgbClr val="16205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212CAE6-49EF-59B9-F928-08C9E9BC15FF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7845" y="6299165"/>
            <a:ext cx="2462544" cy="4259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ACA9E2-31A0-1372-5A36-018DEF54FFE4}"/>
              </a:ext>
            </a:extLst>
          </p:cNvPr>
          <p:cNvSpPr txBox="1"/>
          <p:nvPr/>
        </p:nvSpPr>
        <p:spPr>
          <a:xfrm>
            <a:off x="647845" y="242716"/>
            <a:ext cx="6093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arlow" panose="00000500000000000000" pitchFamily="2" charset="0"/>
              </a:rPr>
              <a:t>2. Active vs Passive </a:t>
            </a:r>
          </a:p>
        </p:txBody>
      </p:sp>
      <p:sp>
        <p:nvSpPr>
          <p:cNvPr id="33" name="Rechthoek 5">
            <a:extLst>
              <a:ext uri="{FF2B5EF4-FFF2-40B4-BE49-F238E27FC236}">
                <a16:creationId xmlns:a16="http://schemas.microsoft.com/office/drawing/2014/main" id="{E24F931F-E6D0-67F2-4EE0-D0CB3C4C0606}"/>
              </a:ext>
            </a:extLst>
          </p:cNvPr>
          <p:cNvSpPr/>
          <p:nvPr/>
        </p:nvSpPr>
        <p:spPr>
          <a:xfrm>
            <a:off x="647845" y="1058400"/>
            <a:ext cx="8816400" cy="4845018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82000">
                <a:srgbClr val="162056">
                  <a:alpha val="54000"/>
                </a:srgbClr>
              </a:gs>
              <a:gs pos="70000">
                <a:srgbClr val="162056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graphicFrame>
        <p:nvGraphicFramePr>
          <p:cNvPr id="2" name="Tabel 4">
            <a:extLst>
              <a:ext uri="{FF2B5EF4-FFF2-40B4-BE49-F238E27FC236}">
                <a16:creationId xmlns:a16="http://schemas.microsoft.com/office/drawing/2014/main" id="{194975F7-FE73-C660-4F74-23A3281CBE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5354381"/>
              </p:ext>
            </p:extLst>
          </p:nvPr>
        </p:nvGraphicFramePr>
        <p:xfrm>
          <a:off x="1047479" y="2252341"/>
          <a:ext cx="8017187" cy="1088182"/>
        </p:xfrm>
        <a:graphic>
          <a:graphicData uri="http://schemas.openxmlformats.org/drawingml/2006/table">
            <a:tbl>
              <a:tblPr/>
              <a:tblGrid>
                <a:gridCol w="4132265">
                  <a:extLst>
                    <a:ext uri="{9D8B030D-6E8A-4147-A177-3AD203B41FA5}">
                      <a16:colId xmlns:a16="http://schemas.microsoft.com/office/drawing/2014/main" val="785597214"/>
                    </a:ext>
                  </a:extLst>
                </a:gridCol>
                <a:gridCol w="647487">
                  <a:extLst>
                    <a:ext uri="{9D8B030D-6E8A-4147-A177-3AD203B41FA5}">
                      <a16:colId xmlns:a16="http://schemas.microsoft.com/office/drawing/2014/main" val="36004442"/>
                    </a:ext>
                  </a:extLst>
                </a:gridCol>
                <a:gridCol w="647487">
                  <a:extLst>
                    <a:ext uri="{9D8B030D-6E8A-4147-A177-3AD203B41FA5}">
                      <a16:colId xmlns:a16="http://schemas.microsoft.com/office/drawing/2014/main" val="2380996135"/>
                    </a:ext>
                  </a:extLst>
                </a:gridCol>
                <a:gridCol w="647487">
                  <a:extLst>
                    <a:ext uri="{9D8B030D-6E8A-4147-A177-3AD203B41FA5}">
                      <a16:colId xmlns:a16="http://schemas.microsoft.com/office/drawing/2014/main" val="1273481180"/>
                    </a:ext>
                  </a:extLst>
                </a:gridCol>
                <a:gridCol w="647487">
                  <a:extLst>
                    <a:ext uri="{9D8B030D-6E8A-4147-A177-3AD203B41FA5}">
                      <a16:colId xmlns:a16="http://schemas.microsoft.com/office/drawing/2014/main" val="1945035054"/>
                    </a:ext>
                  </a:extLst>
                </a:gridCol>
                <a:gridCol w="647487">
                  <a:extLst>
                    <a:ext uri="{9D8B030D-6E8A-4147-A177-3AD203B41FA5}">
                      <a16:colId xmlns:a16="http://schemas.microsoft.com/office/drawing/2014/main" val="4187003608"/>
                    </a:ext>
                  </a:extLst>
                </a:gridCol>
                <a:gridCol w="647487">
                  <a:extLst>
                    <a:ext uri="{9D8B030D-6E8A-4147-A177-3AD203B41FA5}">
                      <a16:colId xmlns:a16="http://schemas.microsoft.com/office/drawing/2014/main" val="506635710"/>
                    </a:ext>
                  </a:extLst>
                </a:gridCol>
              </a:tblGrid>
              <a:tr h="1869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Barlow" panose="00000500000000000000" pitchFamily="2" charset="0"/>
                        </a:rPr>
                        <a:t>Active vs Passive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5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Barlow" panose="00000500000000000000" pitchFamily="2" charset="0"/>
                        </a:rPr>
                        <a:t>2022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5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Barlow" panose="00000500000000000000" pitchFamily="2" charset="0"/>
                        </a:rPr>
                        <a:t>2023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5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Barlow" panose="00000500000000000000" pitchFamily="2" charset="0"/>
                        </a:rPr>
                        <a:t>2024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5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Barlow" panose="00000500000000000000" pitchFamily="2" charset="0"/>
                        </a:rPr>
                        <a:t>YTD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5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Barlow" panose="00000500000000000000" pitchFamily="2" charset="0"/>
                        </a:rPr>
                        <a:t>3Y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5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Barlow" panose="00000500000000000000" pitchFamily="2" charset="0"/>
                        </a:rPr>
                        <a:t>5Y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5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27192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ETF Average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-14.53%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4.91%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8.56%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7.93%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4.44%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7.58%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5901215"/>
                  </a:ext>
                </a:extLst>
              </a:tr>
              <a:tr h="2937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Active Average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-17.58%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\4.23%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9.69%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3.85%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2.94%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7.15%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93877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Out/under performance active funds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-3.05%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-0.68%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1.13%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-4.07%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-1.50%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-0.43%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65993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1" u="none" strike="noStrike" dirty="0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Performance figures over 3 and 5 years are annualized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6923671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545C3836-7B00-0FA9-DEDD-D4E727CAC249}"/>
              </a:ext>
            </a:extLst>
          </p:cNvPr>
          <p:cNvSpPr txBox="1"/>
          <p:nvPr/>
        </p:nvSpPr>
        <p:spPr>
          <a:xfrm>
            <a:off x="1047479" y="1151886"/>
            <a:ext cx="5568988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Barlow" panose="00000500000000000000" pitchFamily="2" charset="0"/>
              </a:rPr>
              <a:t>ETFs are a small share (12.4%), big challenge to passive funds outperform over most periods.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Barlow" panose="00000500000000000000" pitchFamily="2" charset="0"/>
                <a:cs typeface="Helvetica"/>
              </a:rPr>
              <a:t>Key debate covered, now let’s explore when active still wins.</a:t>
            </a:r>
          </a:p>
        </p:txBody>
      </p:sp>
    </p:spTree>
    <p:extLst>
      <p:ext uri="{BB962C8B-B14F-4D97-AF65-F5344CB8AC3E}">
        <p14:creationId xmlns:p14="http://schemas.microsoft.com/office/powerpoint/2010/main" val="37209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A8AA6-AFA9-1E2E-1903-896D3FD95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jar of coins and stacks of coins  AI-generated content may be incorrect.">
            <a:extLst>
              <a:ext uri="{FF2B5EF4-FFF2-40B4-BE49-F238E27FC236}">
                <a16:creationId xmlns:a16="http://schemas.microsoft.com/office/drawing/2014/main" id="{ADBFEB99-B375-776E-CCDD-12EF43703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54" t="63832" r="1250" b="17766"/>
          <a:stretch>
            <a:fillRect/>
          </a:stretch>
        </p:blipFill>
        <p:spPr>
          <a:xfrm flipH="1">
            <a:off x="0" y="-38"/>
            <a:ext cx="3110388" cy="6950866"/>
          </a:xfrm>
          <a:prstGeom prst="rect">
            <a:avLst/>
          </a:prstGeom>
        </p:spPr>
      </p:pic>
      <p:pic>
        <p:nvPicPr>
          <p:cNvPr id="9" name="Picture 8" descr="A jar of coins and stacks of coins  AI-generated content may be incorrect.">
            <a:extLst>
              <a:ext uri="{FF2B5EF4-FFF2-40B4-BE49-F238E27FC236}">
                <a16:creationId xmlns:a16="http://schemas.microsoft.com/office/drawing/2014/main" id="{06C82E6B-E243-B99C-1E36-E2719C9F7A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2" t="14575"/>
          <a:stretch>
            <a:fillRect/>
          </a:stretch>
        </p:blipFill>
        <p:spPr>
          <a:xfrm flipH="1">
            <a:off x="3110389" y="0"/>
            <a:ext cx="9081611" cy="6950865"/>
          </a:xfrm>
          <a:prstGeom prst="rect">
            <a:avLst/>
          </a:prstGeom>
        </p:spPr>
      </p:pic>
      <p:sp>
        <p:nvSpPr>
          <p:cNvPr id="6" name="Rechthoek 9">
            <a:extLst>
              <a:ext uri="{FF2B5EF4-FFF2-40B4-BE49-F238E27FC236}">
                <a16:creationId xmlns:a16="http://schemas.microsoft.com/office/drawing/2014/main" id="{7FFC0521-C3FF-106F-CF7A-676F1B3AE432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854764"/>
          </a:xfrm>
          <a:prstGeom prst="rect">
            <a:avLst/>
          </a:prstGeom>
          <a:gradFill>
            <a:gsLst>
              <a:gs pos="100000">
                <a:srgbClr val="202A69"/>
              </a:gs>
              <a:gs pos="0">
                <a:srgbClr val="0C164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</a:t>
            </a:r>
          </a:p>
        </p:txBody>
      </p:sp>
      <p:sp>
        <p:nvSpPr>
          <p:cNvPr id="7" name="Rechthoek 4">
            <a:extLst>
              <a:ext uri="{FF2B5EF4-FFF2-40B4-BE49-F238E27FC236}">
                <a16:creationId xmlns:a16="http://schemas.microsoft.com/office/drawing/2014/main" id="{492BD32B-900C-D600-2813-F4F96EC73DB9}"/>
              </a:ext>
            </a:extLst>
          </p:cNvPr>
          <p:cNvSpPr/>
          <p:nvPr/>
        </p:nvSpPr>
        <p:spPr>
          <a:xfrm rot="10800000">
            <a:off x="0" y="5647504"/>
            <a:ext cx="12192000" cy="1303322"/>
          </a:xfrm>
          <a:prstGeom prst="rect">
            <a:avLst/>
          </a:prstGeom>
          <a:gradFill>
            <a:gsLst>
              <a:gs pos="100000">
                <a:srgbClr val="162056">
                  <a:alpha val="0"/>
                </a:srgbClr>
              </a:gs>
              <a:gs pos="17000">
                <a:srgbClr val="16205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71C436-3ECC-D7C6-DE2B-706042EAB852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7845" y="6299165"/>
            <a:ext cx="2462544" cy="4259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A1FEF1-C516-43B8-92DB-04C0E20CCD16}"/>
              </a:ext>
            </a:extLst>
          </p:cNvPr>
          <p:cNvSpPr txBox="1"/>
          <p:nvPr/>
        </p:nvSpPr>
        <p:spPr>
          <a:xfrm>
            <a:off x="647845" y="242716"/>
            <a:ext cx="6093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arlow" panose="00000500000000000000" pitchFamily="2" charset="0"/>
              </a:rPr>
              <a:t>3. Cheap vs Expensive</a:t>
            </a:r>
          </a:p>
        </p:txBody>
      </p:sp>
      <p:sp>
        <p:nvSpPr>
          <p:cNvPr id="11" name="Rechthoek 5">
            <a:extLst>
              <a:ext uri="{FF2B5EF4-FFF2-40B4-BE49-F238E27FC236}">
                <a16:creationId xmlns:a16="http://schemas.microsoft.com/office/drawing/2014/main" id="{3EB8E52D-B223-EA3A-461C-EBD0817B0F17}"/>
              </a:ext>
            </a:extLst>
          </p:cNvPr>
          <p:cNvSpPr/>
          <p:nvPr/>
        </p:nvSpPr>
        <p:spPr>
          <a:xfrm>
            <a:off x="647845" y="1058400"/>
            <a:ext cx="8816400" cy="4845018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82000">
                <a:srgbClr val="162056">
                  <a:alpha val="54000"/>
                </a:srgbClr>
              </a:gs>
              <a:gs pos="70000">
                <a:srgbClr val="162056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33A8363-60DA-CCBA-8733-F71C4CFE99A0}"/>
              </a:ext>
            </a:extLst>
          </p:cNvPr>
          <p:cNvSpPr txBox="1"/>
          <p:nvPr/>
        </p:nvSpPr>
        <p:spPr>
          <a:xfrm>
            <a:off x="1047479" y="1152000"/>
            <a:ext cx="5568988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Barlow" panose="00000500000000000000" pitchFamily="2" charset="0"/>
              </a:rPr>
              <a:t>Higher fees demand stronger results, but do they truly deliver consistently?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Barlow" panose="00000500000000000000" pitchFamily="2" charset="0"/>
                <a:cs typeface="Helvetica"/>
              </a:rPr>
              <a:t>In this universe, higher fees rarely lead to better returns — top 40% cost funds underperform.</a:t>
            </a:r>
          </a:p>
        </p:txBody>
      </p:sp>
      <p:graphicFrame>
        <p:nvGraphicFramePr>
          <p:cNvPr id="4" name="Tabel 6">
            <a:extLst>
              <a:ext uri="{FF2B5EF4-FFF2-40B4-BE49-F238E27FC236}">
                <a16:creationId xmlns:a16="http://schemas.microsoft.com/office/drawing/2014/main" id="{961CC942-D26F-DA56-C273-DCAD95B93A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313522"/>
              </p:ext>
            </p:extLst>
          </p:nvPr>
        </p:nvGraphicFramePr>
        <p:xfrm>
          <a:off x="1047479" y="2246400"/>
          <a:ext cx="8139591" cy="2639277"/>
        </p:xfrm>
        <a:graphic>
          <a:graphicData uri="http://schemas.openxmlformats.org/drawingml/2006/table">
            <a:tbl>
              <a:tblPr/>
              <a:tblGrid>
                <a:gridCol w="3200400">
                  <a:extLst>
                    <a:ext uri="{9D8B030D-6E8A-4147-A177-3AD203B41FA5}">
                      <a16:colId xmlns:a16="http://schemas.microsoft.com/office/drawing/2014/main" val="999171264"/>
                    </a:ext>
                  </a:extLst>
                </a:gridCol>
                <a:gridCol w="592979">
                  <a:extLst>
                    <a:ext uri="{9D8B030D-6E8A-4147-A177-3AD203B41FA5}">
                      <a16:colId xmlns:a16="http://schemas.microsoft.com/office/drawing/2014/main" val="2138718823"/>
                    </a:ext>
                  </a:extLst>
                </a:gridCol>
                <a:gridCol w="535949">
                  <a:extLst>
                    <a:ext uri="{9D8B030D-6E8A-4147-A177-3AD203B41FA5}">
                      <a16:colId xmlns:a16="http://schemas.microsoft.com/office/drawing/2014/main" val="3126223902"/>
                    </a:ext>
                  </a:extLst>
                </a:gridCol>
                <a:gridCol w="535949">
                  <a:extLst>
                    <a:ext uri="{9D8B030D-6E8A-4147-A177-3AD203B41FA5}">
                      <a16:colId xmlns:a16="http://schemas.microsoft.com/office/drawing/2014/main" val="57081079"/>
                    </a:ext>
                  </a:extLst>
                </a:gridCol>
                <a:gridCol w="535949">
                  <a:extLst>
                    <a:ext uri="{9D8B030D-6E8A-4147-A177-3AD203B41FA5}">
                      <a16:colId xmlns:a16="http://schemas.microsoft.com/office/drawing/2014/main" val="3369002081"/>
                    </a:ext>
                  </a:extLst>
                </a:gridCol>
                <a:gridCol w="594569">
                  <a:extLst>
                    <a:ext uri="{9D8B030D-6E8A-4147-A177-3AD203B41FA5}">
                      <a16:colId xmlns:a16="http://schemas.microsoft.com/office/drawing/2014/main" val="1631245005"/>
                    </a:ext>
                  </a:extLst>
                </a:gridCol>
                <a:gridCol w="535949">
                  <a:extLst>
                    <a:ext uri="{9D8B030D-6E8A-4147-A177-3AD203B41FA5}">
                      <a16:colId xmlns:a16="http://schemas.microsoft.com/office/drawing/2014/main" val="2938439011"/>
                    </a:ext>
                  </a:extLst>
                </a:gridCol>
                <a:gridCol w="535949">
                  <a:extLst>
                    <a:ext uri="{9D8B030D-6E8A-4147-A177-3AD203B41FA5}">
                      <a16:colId xmlns:a16="http://schemas.microsoft.com/office/drawing/2014/main" val="3866977120"/>
                    </a:ext>
                  </a:extLst>
                </a:gridCol>
                <a:gridCol w="535949">
                  <a:extLst>
                    <a:ext uri="{9D8B030D-6E8A-4147-A177-3AD203B41FA5}">
                      <a16:colId xmlns:a16="http://schemas.microsoft.com/office/drawing/2014/main" val="3009030317"/>
                    </a:ext>
                  </a:extLst>
                </a:gridCol>
                <a:gridCol w="535949">
                  <a:extLst>
                    <a:ext uri="{9D8B030D-6E8A-4147-A177-3AD203B41FA5}">
                      <a16:colId xmlns:a16="http://schemas.microsoft.com/office/drawing/2014/main" val="1003625218"/>
                    </a:ext>
                  </a:extLst>
                </a:gridCol>
              </a:tblGrid>
              <a:tr h="163383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Barlow" panose="00000500000000000000" pitchFamily="2" charset="0"/>
                        </a:rPr>
                        <a:t>Cheap vs Expensive</a:t>
                      </a:r>
                    </a:p>
                  </a:txBody>
                  <a:tcPr marL="8379" marR="8379" marT="83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5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Barlow" panose="00000500000000000000" pitchFamily="2" charset="0"/>
                        </a:rPr>
                        <a:t> Total expense ratio </a:t>
                      </a:r>
                    </a:p>
                  </a:txBody>
                  <a:tcPr marL="8379" marR="8379" marT="8379" marB="0" vert="vert27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5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Barlow" panose="00000500000000000000" pitchFamily="2" charset="0"/>
                        </a:rPr>
                        <a:t> Annual Management Charge  </a:t>
                      </a:r>
                    </a:p>
                  </a:txBody>
                  <a:tcPr marL="8379" marR="8379" marT="8379" marB="0" vert="vert27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5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Barlow" panose="00000500000000000000" pitchFamily="2" charset="0"/>
                        </a:rPr>
                        <a:t> AR Costs score </a:t>
                      </a:r>
                    </a:p>
                  </a:txBody>
                  <a:tcPr marL="8379" marR="8379" marT="8379" marB="0" vert="vert27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5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Barlow" panose="00000500000000000000" pitchFamily="2" charset="0"/>
                        </a:rPr>
                        <a:t>2022</a:t>
                      </a:r>
                    </a:p>
                  </a:txBody>
                  <a:tcPr marL="8379" marR="8379" marT="83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5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Barlow" panose="00000500000000000000" pitchFamily="2" charset="0"/>
                        </a:rPr>
                        <a:t>2023</a:t>
                      </a:r>
                    </a:p>
                  </a:txBody>
                  <a:tcPr marL="8379" marR="8379" marT="83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5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Barlow" panose="00000500000000000000" pitchFamily="2" charset="0"/>
                        </a:rPr>
                        <a:t>2024</a:t>
                      </a:r>
                    </a:p>
                  </a:txBody>
                  <a:tcPr marL="8379" marR="8379" marT="83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5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Barlow" panose="00000500000000000000" pitchFamily="2" charset="0"/>
                        </a:rPr>
                        <a:t>YTD</a:t>
                      </a:r>
                    </a:p>
                  </a:txBody>
                  <a:tcPr marL="8379" marR="8379" marT="83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5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Barlow" panose="00000500000000000000" pitchFamily="2" charset="0"/>
                        </a:rPr>
                        <a:t>3Y</a:t>
                      </a:r>
                    </a:p>
                  </a:txBody>
                  <a:tcPr marL="8379" marR="8379" marT="83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5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Barlow" panose="00000500000000000000" pitchFamily="2" charset="0"/>
                        </a:rPr>
                        <a:t>5Y</a:t>
                      </a:r>
                    </a:p>
                  </a:txBody>
                  <a:tcPr marL="8379" marR="8379" marT="83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5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9204136"/>
                  </a:ext>
                </a:extLst>
              </a:tr>
              <a:tr h="16757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20%  cheapest</a:t>
                      </a: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0.29%</a:t>
                      </a: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0.34%</a:t>
                      </a: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          8.81 </a:t>
                      </a: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-13.06%</a:t>
                      </a: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5.19%</a:t>
                      </a: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8.22%</a:t>
                      </a: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6.74%</a:t>
                      </a: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4.19%</a:t>
                      </a: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6.38%</a:t>
                      </a: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3172697"/>
                  </a:ext>
                </a:extLst>
              </a:tr>
              <a:tr h="16757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20-40</a:t>
                      </a: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0.89%</a:t>
                      </a: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0.84%</a:t>
                      </a: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          6.74 </a:t>
                      </a: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-18.96%</a:t>
                      </a: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2.48%</a:t>
                      </a: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10.30%</a:t>
                      </a: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3.35%</a:t>
                      </a: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2.40%</a:t>
                      </a: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5.64%</a:t>
                      </a: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3457933"/>
                  </a:ext>
                </a:extLst>
              </a:tr>
              <a:tr h="16757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40-60</a:t>
                      </a: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1.29%</a:t>
                      </a: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1.10%</a:t>
                      </a: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          4.79 </a:t>
                      </a: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-16.72%</a:t>
                      </a: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6.78%</a:t>
                      </a: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9.67%</a:t>
                      </a: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4.28%</a:t>
                      </a: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3.94%</a:t>
                      </a: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7.27%</a:t>
                      </a: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5682254"/>
                  </a:ext>
                </a:extLst>
              </a:tr>
              <a:tr h="16757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60-80</a:t>
                      </a: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1.72%</a:t>
                      </a: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1.57%</a:t>
                      </a: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          2.33 </a:t>
                      </a: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-16.94%</a:t>
                      </a: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2.65%</a:t>
                      </a: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9.52%</a:t>
                      </a: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3.61%</a:t>
                      </a: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2.51%</a:t>
                      </a: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6.02%</a:t>
                      </a: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9972364"/>
                  </a:ext>
                </a:extLst>
              </a:tr>
              <a:tr h="16757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20% most expensive</a:t>
                      </a: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2.28%</a:t>
                      </a: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1.67%</a:t>
                      </a: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          1.42 </a:t>
                      </a: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-20.22%</a:t>
                      </a: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4.38%</a:t>
                      </a: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10.02%</a:t>
                      </a: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3.84%</a:t>
                      </a: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2.58%</a:t>
                      </a: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6.10%</a:t>
                      </a: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7027707"/>
                  </a:ext>
                </a:extLst>
              </a:tr>
              <a:tr h="16757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1" u="none" strike="noStrike" dirty="0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Performance figures over 3 and 5 years are annualized</a:t>
                      </a: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8379" marR="8379" marT="83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98676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3959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3AB8A-03B4-00C0-AC41-280396CE6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jar of coins and stacks of coins  AI-generated content may be incorrect.">
            <a:extLst>
              <a:ext uri="{FF2B5EF4-FFF2-40B4-BE49-F238E27FC236}">
                <a16:creationId xmlns:a16="http://schemas.microsoft.com/office/drawing/2014/main" id="{4F3B9183-9E83-32C3-DFEC-240ADF539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54" t="63832" r="1250" b="17766"/>
          <a:stretch>
            <a:fillRect/>
          </a:stretch>
        </p:blipFill>
        <p:spPr>
          <a:xfrm flipH="1">
            <a:off x="0" y="-38"/>
            <a:ext cx="3110388" cy="6950866"/>
          </a:xfrm>
          <a:prstGeom prst="rect">
            <a:avLst/>
          </a:prstGeom>
        </p:spPr>
      </p:pic>
      <p:pic>
        <p:nvPicPr>
          <p:cNvPr id="3" name="Picture 2" descr="A jar of coins and stacks of coins  AI-generated content may be incorrect.">
            <a:extLst>
              <a:ext uri="{FF2B5EF4-FFF2-40B4-BE49-F238E27FC236}">
                <a16:creationId xmlns:a16="http://schemas.microsoft.com/office/drawing/2014/main" id="{94C926E4-50F6-9DD7-0178-63B8C5A5E2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2" t="14575"/>
          <a:stretch>
            <a:fillRect/>
          </a:stretch>
        </p:blipFill>
        <p:spPr>
          <a:xfrm flipH="1">
            <a:off x="3110389" y="0"/>
            <a:ext cx="9081611" cy="6950865"/>
          </a:xfrm>
          <a:prstGeom prst="rect">
            <a:avLst/>
          </a:prstGeom>
        </p:spPr>
      </p:pic>
      <p:sp>
        <p:nvSpPr>
          <p:cNvPr id="6" name="Rechthoek 9">
            <a:extLst>
              <a:ext uri="{FF2B5EF4-FFF2-40B4-BE49-F238E27FC236}">
                <a16:creationId xmlns:a16="http://schemas.microsoft.com/office/drawing/2014/main" id="{F97CFF86-C06A-D77C-43DF-5DB2A64337D0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854764"/>
          </a:xfrm>
          <a:prstGeom prst="rect">
            <a:avLst/>
          </a:prstGeom>
          <a:gradFill>
            <a:gsLst>
              <a:gs pos="100000">
                <a:srgbClr val="202A69"/>
              </a:gs>
              <a:gs pos="0">
                <a:srgbClr val="0C164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</a:t>
            </a:r>
          </a:p>
        </p:txBody>
      </p:sp>
      <p:sp>
        <p:nvSpPr>
          <p:cNvPr id="7" name="Rechthoek 4">
            <a:extLst>
              <a:ext uri="{FF2B5EF4-FFF2-40B4-BE49-F238E27FC236}">
                <a16:creationId xmlns:a16="http://schemas.microsoft.com/office/drawing/2014/main" id="{D48705E5-1E7A-E3A2-F017-0DD03888068B}"/>
              </a:ext>
            </a:extLst>
          </p:cNvPr>
          <p:cNvSpPr/>
          <p:nvPr/>
        </p:nvSpPr>
        <p:spPr>
          <a:xfrm rot="10800000">
            <a:off x="0" y="5647504"/>
            <a:ext cx="12192000" cy="1303322"/>
          </a:xfrm>
          <a:prstGeom prst="rect">
            <a:avLst/>
          </a:prstGeom>
          <a:gradFill>
            <a:gsLst>
              <a:gs pos="100000">
                <a:srgbClr val="162056">
                  <a:alpha val="0"/>
                </a:srgbClr>
              </a:gs>
              <a:gs pos="17000">
                <a:srgbClr val="16205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01DCB6A-DDE3-53FF-C59F-D48C345B6DA2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7845" y="6299165"/>
            <a:ext cx="2462544" cy="4259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62C9F49-17F5-E7B9-B2D4-DCD6A8D5B6EC}"/>
              </a:ext>
            </a:extLst>
          </p:cNvPr>
          <p:cNvSpPr txBox="1"/>
          <p:nvPr/>
        </p:nvSpPr>
        <p:spPr>
          <a:xfrm>
            <a:off x="647845" y="242716"/>
            <a:ext cx="6093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arlow" panose="00000500000000000000" pitchFamily="2" charset="0"/>
              </a:rPr>
              <a:t>4. Big vs Small</a:t>
            </a:r>
          </a:p>
        </p:txBody>
      </p:sp>
      <p:sp>
        <p:nvSpPr>
          <p:cNvPr id="4" name="Rechthoek 5">
            <a:extLst>
              <a:ext uri="{FF2B5EF4-FFF2-40B4-BE49-F238E27FC236}">
                <a16:creationId xmlns:a16="http://schemas.microsoft.com/office/drawing/2014/main" id="{3F783FAB-3C25-F717-94B2-65FF3DDA1EE8}"/>
              </a:ext>
            </a:extLst>
          </p:cNvPr>
          <p:cNvSpPr/>
          <p:nvPr/>
        </p:nvSpPr>
        <p:spPr>
          <a:xfrm>
            <a:off x="647845" y="1058400"/>
            <a:ext cx="8816400" cy="4845018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82000">
                <a:srgbClr val="162056">
                  <a:alpha val="54000"/>
                </a:srgbClr>
              </a:gs>
              <a:gs pos="70000">
                <a:srgbClr val="162056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20A719-FBE4-EF8A-EC3C-E40A62B43ED7}"/>
              </a:ext>
            </a:extLst>
          </p:cNvPr>
          <p:cNvSpPr txBox="1"/>
          <p:nvPr/>
        </p:nvSpPr>
        <p:spPr>
          <a:xfrm>
            <a:off x="1047479" y="1152000"/>
            <a:ext cx="5568988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Barlow" panose="00000500000000000000" pitchFamily="2" charset="0"/>
              </a:rPr>
              <a:t>Less scale, less research, or too big to perform in niche markets?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Barlow" panose="00000500000000000000" pitchFamily="2" charset="0"/>
                <a:cs typeface="Helvetica"/>
              </a:rPr>
              <a:t>Bottom 20% by size consistently underperform—exclude the smallest funds.</a:t>
            </a:r>
          </a:p>
        </p:txBody>
      </p:sp>
      <p:graphicFrame>
        <p:nvGraphicFramePr>
          <p:cNvPr id="12" name="Tabel 7">
            <a:extLst>
              <a:ext uri="{FF2B5EF4-FFF2-40B4-BE49-F238E27FC236}">
                <a16:creationId xmlns:a16="http://schemas.microsoft.com/office/drawing/2014/main" id="{E7025BA8-C5A5-349A-E2DC-F0E2C072EE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7006517"/>
              </p:ext>
            </p:extLst>
          </p:nvPr>
        </p:nvGraphicFramePr>
        <p:xfrm>
          <a:off x="1080883" y="2171244"/>
          <a:ext cx="7950324" cy="1686677"/>
        </p:xfrm>
        <a:graphic>
          <a:graphicData uri="http://schemas.openxmlformats.org/drawingml/2006/table">
            <a:tbl>
              <a:tblPr/>
              <a:tblGrid>
                <a:gridCol w="3082994">
                  <a:extLst>
                    <a:ext uri="{9D8B030D-6E8A-4147-A177-3AD203B41FA5}">
                      <a16:colId xmlns:a16="http://schemas.microsoft.com/office/drawing/2014/main" val="958175805"/>
                    </a:ext>
                  </a:extLst>
                </a:gridCol>
                <a:gridCol w="1254466">
                  <a:extLst>
                    <a:ext uri="{9D8B030D-6E8A-4147-A177-3AD203B41FA5}">
                      <a16:colId xmlns:a16="http://schemas.microsoft.com/office/drawing/2014/main" val="4189901538"/>
                    </a:ext>
                  </a:extLst>
                </a:gridCol>
                <a:gridCol w="602144">
                  <a:extLst>
                    <a:ext uri="{9D8B030D-6E8A-4147-A177-3AD203B41FA5}">
                      <a16:colId xmlns:a16="http://schemas.microsoft.com/office/drawing/2014/main" val="973003141"/>
                    </a:ext>
                  </a:extLst>
                </a:gridCol>
                <a:gridCol w="602144">
                  <a:extLst>
                    <a:ext uri="{9D8B030D-6E8A-4147-A177-3AD203B41FA5}">
                      <a16:colId xmlns:a16="http://schemas.microsoft.com/office/drawing/2014/main" val="535966380"/>
                    </a:ext>
                  </a:extLst>
                </a:gridCol>
                <a:gridCol w="602144">
                  <a:extLst>
                    <a:ext uri="{9D8B030D-6E8A-4147-A177-3AD203B41FA5}">
                      <a16:colId xmlns:a16="http://schemas.microsoft.com/office/drawing/2014/main" val="1962658168"/>
                    </a:ext>
                  </a:extLst>
                </a:gridCol>
                <a:gridCol w="602144">
                  <a:extLst>
                    <a:ext uri="{9D8B030D-6E8A-4147-A177-3AD203B41FA5}">
                      <a16:colId xmlns:a16="http://schemas.microsoft.com/office/drawing/2014/main" val="1674662947"/>
                    </a:ext>
                  </a:extLst>
                </a:gridCol>
                <a:gridCol w="602144">
                  <a:extLst>
                    <a:ext uri="{9D8B030D-6E8A-4147-A177-3AD203B41FA5}">
                      <a16:colId xmlns:a16="http://schemas.microsoft.com/office/drawing/2014/main" val="2374958412"/>
                    </a:ext>
                  </a:extLst>
                </a:gridCol>
                <a:gridCol w="602144">
                  <a:extLst>
                    <a:ext uri="{9D8B030D-6E8A-4147-A177-3AD203B41FA5}">
                      <a16:colId xmlns:a16="http://schemas.microsoft.com/office/drawing/2014/main" val="1572354737"/>
                    </a:ext>
                  </a:extLst>
                </a:gridCol>
              </a:tblGrid>
              <a:tr h="24462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Barlow" panose="00000500000000000000" pitchFamily="2" charset="0"/>
                        </a:rPr>
                        <a:t>Big vs Small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5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Barlow" panose="00000500000000000000" pitchFamily="2" charset="0"/>
                        </a:rPr>
                        <a:t> AUM 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5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Barlow" panose="00000500000000000000" pitchFamily="2" charset="0"/>
                        </a:rPr>
                        <a:t>2022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5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Barlow" panose="00000500000000000000" pitchFamily="2" charset="0"/>
                        </a:rPr>
                        <a:t>2023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5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Barlow" panose="00000500000000000000" pitchFamily="2" charset="0"/>
                        </a:rPr>
                        <a:t>2024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5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Barlow" panose="00000500000000000000" pitchFamily="2" charset="0"/>
                        </a:rPr>
                        <a:t>YTD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5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Barlow" panose="00000500000000000000" pitchFamily="2" charset="0"/>
                        </a:rPr>
                        <a:t>3Y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5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Barlow" panose="00000500000000000000" pitchFamily="2" charset="0"/>
                        </a:rPr>
                        <a:t>5Y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5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645229"/>
                  </a:ext>
                </a:extLst>
              </a:tr>
              <a:tr h="18817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20% biggest funds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 $     2,452,833,959.44 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-16.29%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4.62%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4.62%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5.90%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4.15%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7.72%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6990082"/>
                  </a:ext>
                </a:extLst>
              </a:tr>
              <a:tr h="18817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20-40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 $        617,912,482.47 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-14.73%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4.02%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4.02%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4.11%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3.26%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6.44%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6193526"/>
                  </a:ext>
                </a:extLst>
              </a:tr>
              <a:tr h="18817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40-60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 $        320,165,119.17 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-19.07%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4.19%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4.19%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4.04%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2.82%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5.56%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8456532"/>
                  </a:ext>
                </a:extLst>
              </a:tr>
              <a:tr h="18817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60-80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 $        218,885,818.22 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-18.80%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4.32%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4.32%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3.13%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2.31%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6.70%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1941201"/>
                  </a:ext>
                </a:extLst>
              </a:tr>
              <a:tr h="18817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20% smallest funds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 $        132,553,418.92 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-17.04%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4.43%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4.43%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4.61%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3.09%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5.08%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8262897"/>
                  </a:ext>
                </a:extLst>
              </a:tr>
              <a:tr h="18817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1" u="none" strike="noStrike">
                          <a:solidFill>
                            <a:schemeClr val="bg1"/>
                          </a:solidFill>
                          <a:effectLst/>
                          <a:latin typeface="Barlow" panose="00000500000000000000" pitchFamily="2" charset="0"/>
                        </a:rPr>
                        <a:t>Performance figures over 3 and 5 years are annualized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83876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0881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44589-2D33-1D28-59BF-5C0A6010E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jar of coins and stacks of coins  AI-generated content may be incorrect.">
            <a:extLst>
              <a:ext uri="{FF2B5EF4-FFF2-40B4-BE49-F238E27FC236}">
                <a16:creationId xmlns:a16="http://schemas.microsoft.com/office/drawing/2014/main" id="{08BB5E21-7034-2378-7A82-418DDCABE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54" t="63832" r="1250" b="17766"/>
          <a:stretch>
            <a:fillRect/>
          </a:stretch>
        </p:blipFill>
        <p:spPr>
          <a:xfrm flipH="1">
            <a:off x="0" y="-38"/>
            <a:ext cx="3110388" cy="6950866"/>
          </a:xfrm>
          <a:prstGeom prst="rect">
            <a:avLst/>
          </a:prstGeom>
        </p:spPr>
      </p:pic>
      <p:pic>
        <p:nvPicPr>
          <p:cNvPr id="4" name="Picture 3" descr="A jar of coins and stacks of coins  AI-generated content may be incorrect.">
            <a:extLst>
              <a:ext uri="{FF2B5EF4-FFF2-40B4-BE49-F238E27FC236}">
                <a16:creationId xmlns:a16="http://schemas.microsoft.com/office/drawing/2014/main" id="{77C90721-4231-4C1E-7ADE-58C04B744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2" t="14575"/>
          <a:stretch>
            <a:fillRect/>
          </a:stretch>
        </p:blipFill>
        <p:spPr>
          <a:xfrm flipH="1">
            <a:off x="3110389" y="0"/>
            <a:ext cx="9081611" cy="6950865"/>
          </a:xfrm>
          <a:prstGeom prst="rect">
            <a:avLst/>
          </a:prstGeom>
        </p:spPr>
      </p:pic>
      <p:sp>
        <p:nvSpPr>
          <p:cNvPr id="6" name="Rechthoek 9">
            <a:extLst>
              <a:ext uri="{FF2B5EF4-FFF2-40B4-BE49-F238E27FC236}">
                <a16:creationId xmlns:a16="http://schemas.microsoft.com/office/drawing/2014/main" id="{FD5F919D-F789-728B-648D-E22793FB3819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854764"/>
          </a:xfrm>
          <a:prstGeom prst="rect">
            <a:avLst/>
          </a:prstGeom>
          <a:gradFill>
            <a:gsLst>
              <a:gs pos="100000">
                <a:srgbClr val="202A69"/>
              </a:gs>
              <a:gs pos="0">
                <a:srgbClr val="0C164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</a:t>
            </a:r>
          </a:p>
        </p:txBody>
      </p:sp>
      <p:sp>
        <p:nvSpPr>
          <p:cNvPr id="7" name="Rechthoek 4">
            <a:extLst>
              <a:ext uri="{FF2B5EF4-FFF2-40B4-BE49-F238E27FC236}">
                <a16:creationId xmlns:a16="http://schemas.microsoft.com/office/drawing/2014/main" id="{C43228AF-A03D-4CA5-C54B-5073D716D62A}"/>
              </a:ext>
            </a:extLst>
          </p:cNvPr>
          <p:cNvSpPr/>
          <p:nvPr/>
        </p:nvSpPr>
        <p:spPr>
          <a:xfrm rot="10800000">
            <a:off x="0" y="5647504"/>
            <a:ext cx="12192000" cy="1303322"/>
          </a:xfrm>
          <a:prstGeom prst="rect">
            <a:avLst/>
          </a:prstGeom>
          <a:gradFill>
            <a:gsLst>
              <a:gs pos="100000">
                <a:srgbClr val="162056">
                  <a:alpha val="0"/>
                </a:srgbClr>
              </a:gs>
              <a:gs pos="17000">
                <a:srgbClr val="16205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978CDC4-1F92-49D6-9C66-728B868CD62C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7845" y="6299165"/>
            <a:ext cx="2462544" cy="4259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A6DFB9-87C3-0B81-5EB6-67ED03A2841F}"/>
              </a:ext>
            </a:extLst>
          </p:cNvPr>
          <p:cNvSpPr txBox="1"/>
          <p:nvPr/>
        </p:nvSpPr>
        <p:spPr>
          <a:xfrm>
            <a:off x="647845" y="242716"/>
            <a:ext cx="6093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arlow" panose="00000500000000000000" pitchFamily="2" charset="0"/>
              </a:rPr>
              <a:t>5. Low vs High Tracking Error</a:t>
            </a:r>
          </a:p>
        </p:txBody>
      </p:sp>
      <p:sp>
        <p:nvSpPr>
          <p:cNvPr id="5" name="Rechthoek 5">
            <a:extLst>
              <a:ext uri="{FF2B5EF4-FFF2-40B4-BE49-F238E27FC236}">
                <a16:creationId xmlns:a16="http://schemas.microsoft.com/office/drawing/2014/main" id="{EA64F271-48FC-1DC4-6849-9D650E14F78F}"/>
              </a:ext>
            </a:extLst>
          </p:cNvPr>
          <p:cNvSpPr/>
          <p:nvPr/>
        </p:nvSpPr>
        <p:spPr>
          <a:xfrm>
            <a:off x="647845" y="1058400"/>
            <a:ext cx="8816400" cy="4845018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82000">
                <a:srgbClr val="162056">
                  <a:alpha val="54000"/>
                </a:srgbClr>
              </a:gs>
              <a:gs pos="70000">
                <a:srgbClr val="162056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D0C496-1F5B-B3EF-7CA0-E83A0EDDEB48}"/>
              </a:ext>
            </a:extLst>
          </p:cNvPr>
          <p:cNvSpPr txBox="1"/>
          <p:nvPr/>
        </p:nvSpPr>
        <p:spPr>
          <a:xfrm>
            <a:off x="1047479" y="1152000"/>
            <a:ext cx="5568988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Barlow" panose="00000500000000000000" pitchFamily="2" charset="0"/>
              </a:rPr>
              <a:t>Low tracking error ensures control, but does it limit upside potential too much?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Barlow" panose="00000500000000000000" pitchFamily="2" charset="0"/>
                <a:cs typeface="Helvetica"/>
              </a:rPr>
              <a:t>Lowest 40% tracking error funds show weaker returns—taking risk appears rewarded in this universe.</a:t>
            </a:r>
          </a:p>
        </p:txBody>
      </p:sp>
      <p:graphicFrame>
        <p:nvGraphicFramePr>
          <p:cNvPr id="12" name="Tabel 6">
            <a:extLst>
              <a:ext uri="{FF2B5EF4-FFF2-40B4-BE49-F238E27FC236}">
                <a16:creationId xmlns:a16="http://schemas.microsoft.com/office/drawing/2014/main" id="{81C882D0-CC32-8189-8B48-EF5AA6660A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5122698"/>
              </p:ext>
            </p:extLst>
          </p:nvPr>
        </p:nvGraphicFramePr>
        <p:xfrm>
          <a:off x="1047479" y="2287284"/>
          <a:ext cx="6810767" cy="1185471"/>
        </p:xfrm>
        <a:graphic>
          <a:graphicData uri="http://schemas.openxmlformats.org/drawingml/2006/table">
            <a:tbl>
              <a:tblPr/>
              <a:tblGrid>
                <a:gridCol w="1943437">
                  <a:extLst>
                    <a:ext uri="{9D8B030D-6E8A-4147-A177-3AD203B41FA5}">
                      <a16:colId xmlns:a16="http://schemas.microsoft.com/office/drawing/2014/main" val="2261135287"/>
                    </a:ext>
                  </a:extLst>
                </a:gridCol>
                <a:gridCol w="1254466">
                  <a:extLst>
                    <a:ext uri="{9D8B030D-6E8A-4147-A177-3AD203B41FA5}">
                      <a16:colId xmlns:a16="http://schemas.microsoft.com/office/drawing/2014/main" val="1077575497"/>
                    </a:ext>
                  </a:extLst>
                </a:gridCol>
                <a:gridCol w="602144">
                  <a:extLst>
                    <a:ext uri="{9D8B030D-6E8A-4147-A177-3AD203B41FA5}">
                      <a16:colId xmlns:a16="http://schemas.microsoft.com/office/drawing/2014/main" val="1327524403"/>
                    </a:ext>
                  </a:extLst>
                </a:gridCol>
                <a:gridCol w="602144">
                  <a:extLst>
                    <a:ext uri="{9D8B030D-6E8A-4147-A177-3AD203B41FA5}">
                      <a16:colId xmlns:a16="http://schemas.microsoft.com/office/drawing/2014/main" val="3808595748"/>
                    </a:ext>
                  </a:extLst>
                </a:gridCol>
                <a:gridCol w="602144">
                  <a:extLst>
                    <a:ext uri="{9D8B030D-6E8A-4147-A177-3AD203B41FA5}">
                      <a16:colId xmlns:a16="http://schemas.microsoft.com/office/drawing/2014/main" val="3478391730"/>
                    </a:ext>
                  </a:extLst>
                </a:gridCol>
                <a:gridCol w="602144">
                  <a:extLst>
                    <a:ext uri="{9D8B030D-6E8A-4147-A177-3AD203B41FA5}">
                      <a16:colId xmlns:a16="http://schemas.microsoft.com/office/drawing/2014/main" val="2817586650"/>
                    </a:ext>
                  </a:extLst>
                </a:gridCol>
                <a:gridCol w="602144">
                  <a:extLst>
                    <a:ext uri="{9D8B030D-6E8A-4147-A177-3AD203B41FA5}">
                      <a16:colId xmlns:a16="http://schemas.microsoft.com/office/drawing/2014/main" val="210784067"/>
                    </a:ext>
                  </a:extLst>
                </a:gridCol>
                <a:gridCol w="602144">
                  <a:extLst>
                    <a:ext uri="{9D8B030D-6E8A-4147-A177-3AD203B41FA5}">
                      <a16:colId xmlns:a16="http://schemas.microsoft.com/office/drawing/2014/main" val="1296811561"/>
                    </a:ext>
                  </a:extLst>
                </a:gridCol>
              </a:tblGrid>
              <a:tr h="24462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Low vs High Tracking Error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5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 Tracking Error 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5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2022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5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2023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5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2024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5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YTD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5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3Y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5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5Y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5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7641958"/>
                  </a:ext>
                </a:extLst>
              </a:tr>
              <a:tr h="18817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20% lowest tracking error funds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3.32%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-20.21%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1.92%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1.92%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6.68%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3.02%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5.26%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9074959"/>
                  </a:ext>
                </a:extLst>
              </a:tr>
              <a:tr h="18817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20-40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4.73%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-20.30%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3.31%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3.31%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6.88%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3.26%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5.09%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2410903"/>
                  </a:ext>
                </a:extLst>
              </a:tr>
              <a:tr h="18817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40-60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7.22%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-19.18%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6.54%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6.54%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4.89%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3.42%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6.90%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6088583"/>
                  </a:ext>
                </a:extLst>
              </a:tr>
              <a:tr h="18817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60-80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9.76%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-14.10%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4.85%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4.85%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0.98%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2.58%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7.10%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6246884"/>
                  </a:ext>
                </a:extLst>
              </a:tr>
              <a:tr h="18817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20% highets tracking error funds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13.43%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-12.30%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4.86%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4.86%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2.43%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3.32%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7.04%</a:t>
                      </a:r>
                    </a:p>
                  </a:txBody>
                  <a:tcPr marL="9408" marR="9408" marT="94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26628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0412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A7768-5978-BB94-BFCB-D7596C14F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9">
            <a:extLst>
              <a:ext uri="{FF2B5EF4-FFF2-40B4-BE49-F238E27FC236}">
                <a16:creationId xmlns:a16="http://schemas.microsoft.com/office/drawing/2014/main" id="{D6B67622-CB23-016E-6010-685415635480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854764"/>
          </a:xfrm>
          <a:prstGeom prst="rect">
            <a:avLst/>
          </a:prstGeom>
          <a:gradFill>
            <a:gsLst>
              <a:gs pos="100000">
                <a:srgbClr val="202A69"/>
              </a:gs>
              <a:gs pos="0">
                <a:srgbClr val="0C164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</a:t>
            </a:r>
          </a:p>
        </p:txBody>
      </p:sp>
      <p:sp>
        <p:nvSpPr>
          <p:cNvPr id="7" name="Rechthoek 4">
            <a:extLst>
              <a:ext uri="{FF2B5EF4-FFF2-40B4-BE49-F238E27FC236}">
                <a16:creationId xmlns:a16="http://schemas.microsoft.com/office/drawing/2014/main" id="{A9DD75BB-1CDA-292A-C718-DE5550AC13D5}"/>
              </a:ext>
            </a:extLst>
          </p:cNvPr>
          <p:cNvSpPr/>
          <p:nvPr/>
        </p:nvSpPr>
        <p:spPr>
          <a:xfrm rot="10800000">
            <a:off x="0" y="5647504"/>
            <a:ext cx="12192000" cy="1303322"/>
          </a:xfrm>
          <a:prstGeom prst="rect">
            <a:avLst/>
          </a:prstGeom>
          <a:gradFill>
            <a:gsLst>
              <a:gs pos="100000">
                <a:srgbClr val="162056">
                  <a:alpha val="0"/>
                </a:srgbClr>
              </a:gs>
              <a:gs pos="17000">
                <a:srgbClr val="16205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4CC669-8E5B-BEFE-7070-8AE5B6A7E8F4}"/>
              </a:ext>
            </a:extLst>
          </p:cNvPr>
          <p:cNvSpPr txBox="1"/>
          <p:nvPr/>
        </p:nvSpPr>
        <p:spPr>
          <a:xfrm>
            <a:off x="647845" y="242716"/>
            <a:ext cx="6093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arlow" panose="00000500000000000000" pitchFamily="2" charset="0"/>
              </a:rPr>
              <a:t>Data-driven decisions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0DA853E-713D-4661-590B-ABC26467A2C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436911" y="1894757"/>
            <a:ext cx="755089" cy="1081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D271329-9216-1E60-1427-24EF14AE3E9A}"/>
              </a:ext>
            </a:extLst>
          </p:cNvPr>
          <p:cNvSpPr/>
          <p:nvPr/>
        </p:nvSpPr>
        <p:spPr>
          <a:xfrm>
            <a:off x="11436910" y="3997254"/>
            <a:ext cx="755089" cy="1081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entagon 15">
            <a:extLst>
              <a:ext uri="{FF2B5EF4-FFF2-40B4-BE49-F238E27FC236}">
                <a16:creationId xmlns:a16="http://schemas.microsoft.com/office/drawing/2014/main" id="{D21096B3-B156-5B1D-8E1F-2FBD401FC536}"/>
              </a:ext>
            </a:extLst>
          </p:cNvPr>
          <p:cNvSpPr>
            <a:spLocks noChangeAspect="1"/>
          </p:cNvSpPr>
          <p:nvPr/>
        </p:nvSpPr>
        <p:spPr>
          <a:xfrm>
            <a:off x="4763396" y="2159854"/>
            <a:ext cx="2665208" cy="2538293"/>
          </a:xfrm>
          <a:prstGeom prst="pentagon">
            <a:avLst/>
          </a:prstGeom>
          <a:noFill/>
          <a:ln>
            <a:solidFill>
              <a:srgbClr val="1B25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entagon 12">
            <a:extLst>
              <a:ext uri="{FF2B5EF4-FFF2-40B4-BE49-F238E27FC236}">
                <a16:creationId xmlns:a16="http://schemas.microsoft.com/office/drawing/2014/main" id="{CD5D60E0-F94A-CFF4-06D4-74D6D3DE9646}"/>
              </a:ext>
            </a:extLst>
          </p:cNvPr>
          <p:cNvSpPr>
            <a:spLocks noChangeAspect="1"/>
          </p:cNvSpPr>
          <p:nvPr/>
        </p:nvSpPr>
        <p:spPr>
          <a:xfrm>
            <a:off x="5135767" y="2514493"/>
            <a:ext cx="1920466" cy="1829015"/>
          </a:xfrm>
          <a:prstGeom prst="pentagon">
            <a:avLst/>
          </a:prstGeom>
          <a:blipFill>
            <a:blip r:embed="rId2"/>
            <a:stretch>
              <a:fillRect/>
            </a:stretch>
          </a:blipFill>
          <a:ln>
            <a:solidFill>
              <a:srgbClr val="1B25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300113B-3C8C-B448-FE78-B69CE4A5D892}"/>
              </a:ext>
            </a:extLst>
          </p:cNvPr>
          <p:cNvSpPr txBox="1"/>
          <p:nvPr/>
        </p:nvSpPr>
        <p:spPr>
          <a:xfrm>
            <a:off x="647845" y="947097"/>
            <a:ext cx="85127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dirty="0">
                <a:latin typeface="Barlow" panose="00000500000000000000" pitchFamily="2" charset="0"/>
              </a:rPr>
              <a:t>Key Insights &amp; Recommendations – Select+ Pacific ex Japan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4E1F93E-25DB-3725-3FC3-B1ED872D098B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3557502" y="1980742"/>
            <a:ext cx="1205897" cy="1148651"/>
          </a:xfrm>
          <a:prstGeom prst="bentConnector3">
            <a:avLst>
              <a:gd name="adj1" fmla="val 50000"/>
            </a:avLst>
          </a:prstGeom>
          <a:ln>
            <a:solidFill>
              <a:srgbClr val="1B256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C5D9398-8550-1DB6-E8F6-69EE0FF9DA36}"/>
              </a:ext>
            </a:extLst>
          </p:cNvPr>
          <p:cNvGrpSpPr/>
          <p:nvPr/>
        </p:nvGrpSpPr>
        <p:grpSpPr>
          <a:xfrm>
            <a:off x="543009" y="1582169"/>
            <a:ext cx="3701995" cy="843839"/>
            <a:chOff x="850012" y="1437923"/>
            <a:chExt cx="3701995" cy="843839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F2FB1DF-1C6B-140D-5AB2-50512DA7C43F}"/>
                </a:ext>
              </a:extLst>
            </p:cNvPr>
            <p:cNvSpPr txBox="1"/>
            <p:nvPr/>
          </p:nvSpPr>
          <p:spPr>
            <a:xfrm>
              <a:off x="1326766" y="1543098"/>
              <a:ext cx="322524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latin typeface="Barlow" panose="00000500000000000000" pitchFamily="2" charset="0"/>
                </a:rPr>
                <a:t>Peer group is robust:</a:t>
              </a:r>
            </a:p>
            <a:p>
              <a:r>
                <a:rPr lang="en-US" sz="1400" dirty="0">
                  <a:latin typeface="Barlow" panose="00000500000000000000" pitchFamily="2" charset="0"/>
                </a:rPr>
                <a:t>Long fund history and stable managers—strong basis for analysis.</a:t>
              </a:r>
              <a:endParaRPr lang="en-US" sz="1400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15ED38C-6DE4-050F-3548-0E0D42089F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0012" y="1437923"/>
              <a:ext cx="476754" cy="476754"/>
            </a:xfrm>
            <a:prstGeom prst="ellipse">
              <a:avLst/>
            </a:prstGeom>
            <a:solidFill>
              <a:srgbClr val="031468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>
                  <a:latin typeface="Barlow" panose="00000500000000000000" pitchFamily="2" charset="0"/>
                </a:rPr>
                <a:t>1</a:t>
              </a:r>
              <a:endParaRPr lang="en-US" dirty="0">
                <a:latin typeface="Barlow" panose="00000500000000000000" pitchFamily="2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28D65F2-C0FA-E4EB-0872-80B80AB8D44D}"/>
              </a:ext>
            </a:extLst>
          </p:cNvPr>
          <p:cNvGrpSpPr/>
          <p:nvPr/>
        </p:nvGrpSpPr>
        <p:grpSpPr>
          <a:xfrm>
            <a:off x="6829721" y="1002031"/>
            <a:ext cx="3701995" cy="863759"/>
            <a:chOff x="7280567" y="1420250"/>
            <a:chExt cx="3701995" cy="863759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0EAE223-8A93-C3B3-49D0-D6AB1D7787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80567" y="1420250"/>
              <a:ext cx="476754" cy="476754"/>
            </a:xfrm>
            <a:prstGeom prst="ellipse">
              <a:avLst/>
            </a:prstGeom>
            <a:solidFill>
              <a:srgbClr val="031468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>
                  <a:latin typeface="Barlow" panose="00000500000000000000" pitchFamily="2" charset="0"/>
                </a:rPr>
                <a:t>2</a:t>
              </a:r>
              <a:endParaRPr lang="en-US" dirty="0">
                <a:latin typeface="Barlow" panose="00000500000000000000" pitchFamily="2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E828187-4709-66F7-2326-A717C93E314C}"/>
                </a:ext>
              </a:extLst>
            </p:cNvPr>
            <p:cNvSpPr txBox="1"/>
            <p:nvPr/>
          </p:nvSpPr>
          <p:spPr>
            <a:xfrm>
              <a:off x="7757321" y="1545345"/>
              <a:ext cx="322524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latin typeface="Barlow" panose="00000500000000000000" pitchFamily="2" charset="0"/>
                </a:rPr>
                <a:t>Active vs Passive: </a:t>
              </a:r>
            </a:p>
            <a:p>
              <a:r>
                <a:rPr lang="en-US" sz="1400" dirty="0">
                  <a:latin typeface="Barlow" panose="00000500000000000000" pitchFamily="2" charset="0"/>
                </a:rPr>
                <a:t>Passive is not a bad choice, but active can add value if done right.</a:t>
              </a:r>
            </a:p>
          </p:txBody>
        </p:sp>
      </p:grpSp>
      <p:cxnSp>
        <p:nvCxnSpPr>
          <p:cNvPr id="56" name="Straight Connector 40">
            <a:extLst>
              <a:ext uri="{FF2B5EF4-FFF2-40B4-BE49-F238E27FC236}">
                <a16:creationId xmlns:a16="http://schemas.microsoft.com/office/drawing/2014/main" id="{5E9A1680-7071-8E5F-B831-F5C890576978}"/>
              </a:ext>
            </a:extLst>
          </p:cNvPr>
          <p:cNvCxnSpPr>
            <a:cxnSpLocks/>
            <a:stCxn id="55" idx="1"/>
            <a:endCxn id="16" idx="0"/>
          </p:cNvCxnSpPr>
          <p:nvPr/>
        </p:nvCxnSpPr>
        <p:spPr>
          <a:xfrm rot="10800000" flipV="1">
            <a:off x="6096001" y="1496458"/>
            <a:ext cx="1210475" cy="663396"/>
          </a:xfrm>
          <a:prstGeom prst="bentConnector2">
            <a:avLst/>
          </a:prstGeom>
          <a:ln>
            <a:solidFill>
              <a:srgbClr val="1B256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16C7349-813B-6AE9-55DA-70CCD64BE08A}"/>
              </a:ext>
            </a:extLst>
          </p:cNvPr>
          <p:cNvGrpSpPr/>
          <p:nvPr/>
        </p:nvGrpSpPr>
        <p:grpSpPr>
          <a:xfrm>
            <a:off x="8893834" y="2369717"/>
            <a:ext cx="3141963" cy="1059282"/>
            <a:chOff x="850012" y="1437923"/>
            <a:chExt cx="3141963" cy="1059282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C16DBFCF-6221-2CA6-9DC0-9D1A65C84E13}"/>
                </a:ext>
              </a:extLst>
            </p:cNvPr>
            <p:cNvSpPr txBox="1"/>
            <p:nvPr/>
          </p:nvSpPr>
          <p:spPr>
            <a:xfrm>
              <a:off x="1326767" y="1543098"/>
              <a:ext cx="266520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latin typeface="Barlow" panose="00000500000000000000" pitchFamily="2" charset="0"/>
                </a:rPr>
                <a:t>Filter on Costs: </a:t>
              </a:r>
            </a:p>
            <a:p>
              <a:r>
                <a:rPr lang="en-US" sz="1400" dirty="0">
                  <a:latin typeface="Barlow" panose="00000500000000000000" pitchFamily="2" charset="0"/>
                </a:rPr>
                <a:t>Eliminate top 40% most expensive funds—no consistent return premium.</a:t>
              </a: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AC5DFFAA-2FF1-ECE8-40B1-4927439F67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0012" y="1437923"/>
              <a:ext cx="476754" cy="476754"/>
            </a:xfrm>
            <a:prstGeom prst="ellipse">
              <a:avLst/>
            </a:prstGeom>
            <a:solidFill>
              <a:srgbClr val="031468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>
                  <a:latin typeface="Barlow" panose="00000500000000000000" pitchFamily="2" charset="0"/>
                </a:rPr>
                <a:t>3</a:t>
              </a:r>
              <a:endParaRPr lang="en-US" dirty="0">
                <a:latin typeface="Barlow" panose="00000500000000000000" pitchFamily="2" charset="0"/>
              </a:endParaRPr>
            </a:p>
          </p:txBody>
        </p:sp>
      </p:grpSp>
      <p:cxnSp>
        <p:nvCxnSpPr>
          <p:cNvPr id="73" name="Straight Connector 40">
            <a:extLst>
              <a:ext uri="{FF2B5EF4-FFF2-40B4-BE49-F238E27FC236}">
                <a16:creationId xmlns:a16="http://schemas.microsoft.com/office/drawing/2014/main" id="{AD416DF7-87BB-3321-A385-17FC0F9EDC13}"/>
              </a:ext>
            </a:extLst>
          </p:cNvPr>
          <p:cNvCxnSpPr>
            <a:cxnSpLocks/>
            <a:stCxn id="70" idx="1"/>
            <a:endCxn id="16" idx="5"/>
          </p:cNvCxnSpPr>
          <p:nvPr/>
        </p:nvCxnSpPr>
        <p:spPr>
          <a:xfrm rot="10800000" flipV="1">
            <a:off x="7428601" y="2951945"/>
            <a:ext cx="1941988" cy="177447"/>
          </a:xfrm>
          <a:prstGeom prst="bentConnector3">
            <a:avLst>
              <a:gd name="adj1" fmla="val 50000"/>
            </a:avLst>
          </a:prstGeom>
          <a:ln>
            <a:solidFill>
              <a:srgbClr val="1B256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0" name="Group 79">
            <a:extLst>
              <a:ext uri="{FF2B5EF4-FFF2-40B4-BE49-F238E27FC236}">
                <a16:creationId xmlns:a16="http://schemas.microsoft.com/office/drawing/2014/main" id="{7C75068A-1585-C490-4993-B541034513E6}"/>
              </a:ext>
            </a:extLst>
          </p:cNvPr>
          <p:cNvGrpSpPr/>
          <p:nvPr/>
        </p:nvGrpSpPr>
        <p:grpSpPr>
          <a:xfrm>
            <a:off x="7428601" y="4467962"/>
            <a:ext cx="3701995" cy="879935"/>
            <a:chOff x="850012" y="1401827"/>
            <a:chExt cx="3701995" cy="879935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37DB725B-5DED-9761-CF47-BDF64673154F}"/>
                </a:ext>
              </a:extLst>
            </p:cNvPr>
            <p:cNvSpPr txBox="1"/>
            <p:nvPr/>
          </p:nvSpPr>
          <p:spPr>
            <a:xfrm>
              <a:off x="1326766" y="1543098"/>
              <a:ext cx="322524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latin typeface="Barlow" panose="00000500000000000000" pitchFamily="2" charset="0"/>
                  <a:cs typeface="Helvetica"/>
                </a:rPr>
                <a:t>Filter on Fund Size: </a:t>
              </a:r>
            </a:p>
            <a:p>
              <a:r>
                <a:rPr lang="en-US" sz="1400" dirty="0">
                  <a:latin typeface="Barlow" panose="00000500000000000000" pitchFamily="2" charset="0"/>
                  <a:cs typeface="Helvetica"/>
                </a:rPr>
                <a:t>Exclude bottom 20% smallest funds—consistently weaker performance.</a:t>
              </a: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F0097789-E812-67A6-EA38-1B501625FB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0012" y="1401827"/>
              <a:ext cx="476754" cy="476754"/>
            </a:xfrm>
            <a:prstGeom prst="ellipse">
              <a:avLst/>
            </a:prstGeom>
            <a:solidFill>
              <a:srgbClr val="031468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>
                  <a:latin typeface="Barlow" panose="00000500000000000000" pitchFamily="2" charset="0"/>
                </a:rPr>
                <a:t>4</a:t>
              </a:r>
              <a:endParaRPr lang="en-US" dirty="0">
                <a:latin typeface="Barlow" panose="00000500000000000000" pitchFamily="2" charset="0"/>
              </a:endParaRPr>
            </a:p>
          </p:txBody>
        </p:sp>
      </p:grpSp>
      <p:cxnSp>
        <p:nvCxnSpPr>
          <p:cNvPr id="83" name="Straight Connector 40">
            <a:extLst>
              <a:ext uri="{FF2B5EF4-FFF2-40B4-BE49-F238E27FC236}">
                <a16:creationId xmlns:a16="http://schemas.microsoft.com/office/drawing/2014/main" id="{AACD96C1-4185-1C46-B555-33D3290D62A9}"/>
              </a:ext>
            </a:extLst>
          </p:cNvPr>
          <p:cNvCxnSpPr>
            <a:cxnSpLocks/>
            <a:stCxn id="81" idx="1"/>
            <a:endCxn id="16" idx="4"/>
          </p:cNvCxnSpPr>
          <p:nvPr/>
        </p:nvCxnSpPr>
        <p:spPr>
          <a:xfrm rot="10800000">
            <a:off x="6919593" y="4698141"/>
            <a:ext cx="985762" cy="280424"/>
          </a:xfrm>
          <a:prstGeom prst="bentConnector2">
            <a:avLst/>
          </a:prstGeom>
          <a:ln>
            <a:solidFill>
              <a:srgbClr val="1B256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9" name="Group 88">
            <a:extLst>
              <a:ext uri="{FF2B5EF4-FFF2-40B4-BE49-F238E27FC236}">
                <a16:creationId xmlns:a16="http://schemas.microsoft.com/office/drawing/2014/main" id="{FEE69367-4E13-C69D-8DA8-94F4083923D5}"/>
              </a:ext>
            </a:extLst>
          </p:cNvPr>
          <p:cNvGrpSpPr/>
          <p:nvPr/>
        </p:nvGrpSpPr>
        <p:grpSpPr>
          <a:xfrm>
            <a:off x="501365" y="4216549"/>
            <a:ext cx="3701995" cy="1059282"/>
            <a:chOff x="850012" y="1437923"/>
            <a:chExt cx="3701995" cy="1059282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E9EEEF38-EC4B-B38A-2B57-FD5C1062BDF9}"/>
                </a:ext>
              </a:extLst>
            </p:cNvPr>
            <p:cNvSpPr txBox="1"/>
            <p:nvPr/>
          </p:nvSpPr>
          <p:spPr>
            <a:xfrm>
              <a:off x="1326766" y="1543098"/>
              <a:ext cx="3225241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latin typeface="Barlow" panose="00000500000000000000" pitchFamily="2" charset="0"/>
                  <a:cs typeface="Helvetica"/>
                </a:rPr>
                <a:t>Tracking Error Insight: </a:t>
              </a:r>
            </a:p>
            <a:p>
              <a:r>
                <a:rPr lang="en-US" sz="1400" dirty="0">
                  <a:latin typeface="Barlow" panose="00000500000000000000" pitchFamily="2" charset="0"/>
                  <a:cs typeface="Helvetica"/>
                </a:rPr>
                <a:t>Active works best when truly </a:t>
              </a:r>
              <a:br>
                <a:rPr lang="en-US" sz="1400" dirty="0">
                  <a:latin typeface="Barlow" panose="00000500000000000000" pitchFamily="2" charset="0"/>
                  <a:cs typeface="Helvetica"/>
                </a:rPr>
              </a:br>
              <a:r>
                <a:rPr lang="en-US" sz="1400" dirty="0">
                  <a:latin typeface="Barlow" panose="00000500000000000000" pitchFamily="2" charset="0"/>
                  <a:cs typeface="Helvetica"/>
                </a:rPr>
                <a:t>active—remove lowest 40% tracking error funds.</a:t>
              </a: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8B1361CD-81EB-4EE2-1213-9AD0111210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0012" y="1437923"/>
              <a:ext cx="476754" cy="476754"/>
            </a:xfrm>
            <a:prstGeom prst="ellipse">
              <a:avLst/>
            </a:prstGeom>
            <a:solidFill>
              <a:srgbClr val="031468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>
                  <a:latin typeface="Barlow" panose="00000500000000000000" pitchFamily="2" charset="0"/>
                </a:rPr>
                <a:t>5</a:t>
              </a:r>
              <a:endParaRPr lang="en-US" dirty="0">
                <a:latin typeface="Barlow" panose="00000500000000000000" pitchFamily="2" charset="0"/>
              </a:endParaRPr>
            </a:p>
          </p:txBody>
        </p:sp>
      </p:grpSp>
      <p:cxnSp>
        <p:nvCxnSpPr>
          <p:cNvPr id="92" name="Straight Connector 40">
            <a:extLst>
              <a:ext uri="{FF2B5EF4-FFF2-40B4-BE49-F238E27FC236}">
                <a16:creationId xmlns:a16="http://schemas.microsoft.com/office/drawing/2014/main" id="{DE0C4CB9-9D25-27F3-FE60-7FA08BE8AB7E}"/>
              </a:ext>
            </a:extLst>
          </p:cNvPr>
          <p:cNvCxnSpPr>
            <a:cxnSpLocks/>
            <a:stCxn id="16" idx="2"/>
          </p:cNvCxnSpPr>
          <p:nvPr/>
        </p:nvCxnSpPr>
        <p:spPr>
          <a:xfrm rot="5400000">
            <a:off x="4529509" y="4128467"/>
            <a:ext cx="173225" cy="1312572"/>
          </a:xfrm>
          <a:prstGeom prst="bentConnector2">
            <a:avLst/>
          </a:prstGeom>
          <a:ln>
            <a:solidFill>
              <a:srgbClr val="1B256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0748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17574-E162-5BA9-BB57-B0AD9AA90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group of people looking at a graph on a table  AI-generated content may be incorrect.">
            <a:extLst>
              <a:ext uri="{FF2B5EF4-FFF2-40B4-BE49-F238E27FC236}">
                <a16:creationId xmlns:a16="http://schemas.microsoft.com/office/drawing/2014/main" id="{C8B26C09-702C-24F2-503F-6F2100D0E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hthoek 9">
            <a:extLst>
              <a:ext uri="{FF2B5EF4-FFF2-40B4-BE49-F238E27FC236}">
                <a16:creationId xmlns:a16="http://schemas.microsoft.com/office/drawing/2014/main" id="{2956EBA3-34EC-B6DC-6C2C-9598B574ECCC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854764"/>
          </a:xfrm>
          <a:prstGeom prst="rect">
            <a:avLst/>
          </a:prstGeom>
          <a:gradFill>
            <a:gsLst>
              <a:gs pos="100000">
                <a:srgbClr val="202A69"/>
              </a:gs>
              <a:gs pos="0">
                <a:srgbClr val="0C164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</a:t>
            </a:r>
          </a:p>
        </p:txBody>
      </p:sp>
      <p:sp>
        <p:nvSpPr>
          <p:cNvPr id="7" name="Rechthoek 4">
            <a:extLst>
              <a:ext uri="{FF2B5EF4-FFF2-40B4-BE49-F238E27FC236}">
                <a16:creationId xmlns:a16="http://schemas.microsoft.com/office/drawing/2014/main" id="{8363D55A-C0CC-AFD7-5F26-76B98D9B5B72}"/>
              </a:ext>
            </a:extLst>
          </p:cNvPr>
          <p:cNvSpPr/>
          <p:nvPr/>
        </p:nvSpPr>
        <p:spPr>
          <a:xfrm rot="10800000">
            <a:off x="0" y="5647504"/>
            <a:ext cx="12192000" cy="1303322"/>
          </a:xfrm>
          <a:prstGeom prst="rect">
            <a:avLst/>
          </a:prstGeom>
          <a:gradFill>
            <a:gsLst>
              <a:gs pos="100000">
                <a:srgbClr val="162056">
                  <a:alpha val="0"/>
                </a:srgbClr>
              </a:gs>
              <a:gs pos="17000">
                <a:srgbClr val="16205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FB2AA74-BFB0-02E9-DB19-87D62B507E0E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7845" y="6299165"/>
            <a:ext cx="2462544" cy="42593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2E1B6308-7CA3-2777-5BE3-86A4F837AB4C}"/>
              </a:ext>
            </a:extLst>
          </p:cNvPr>
          <p:cNvGrpSpPr/>
          <p:nvPr/>
        </p:nvGrpSpPr>
        <p:grpSpPr>
          <a:xfrm>
            <a:off x="1063876" y="1021769"/>
            <a:ext cx="10064248" cy="4621950"/>
            <a:chOff x="908553" y="1025554"/>
            <a:chExt cx="10064248" cy="462195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C62821E-B70D-3677-7531-8888E94A03D5}"/>
                </a:ext>
              </a:extLst>
            </p:cNvPr>
            <p:cNvGrpSpPr/>
            <p:nvPr/>
          </p:nvGrpSpPr>
          <p:grpSpPr>
            <a:xfrm>
              <a:off x="908553" y="1025554"/>
              <a:ext cx="4807198" cy="2304790"/>
              <a:chOff x="623781" y="1025554"/>
              <a:chExt cx="4807198" cy="2304790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6BABDB7D-C095-658E-AB6B-D98598D73172}"/>
                  </a:ext>
                </a:extLst>
              </p:cNvPr>
              <p:cNvSpPr/>
              <p:nvPr/>
            </p:nvSpPr>
            <p:spPr>
              <a:xfrm>
                <a:off x="623781" y="1251284"/>
                <a:ext cx="4807198" cy="2079060"/>
              </a:xfrm>
              <a:prstGeom prst="roundRect">
                <a:avLst>
                  <a:gd name="adj" fmla="val 8932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841DC6F-B74B-CBD9-23CA-3225020995A4}"/>
                  </a:ext>
                </a:extLst>
              </p:cNvPr>
              <p:cNvSpPr txBox="1"/>
              <p:nvPr/>
            </p:nvSpPr>
            <p:spPr>
              <a:xfrm>
                <a:off x="682726" y="1382873"/>
                <a:ext cx="4689308" cy="18158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+mj-lt"/>
                  <a:buAutoNum type="romanLcPeriod"/>
                </a:pPr>
                <a:r>
                  <a:rPr lang="en-US" sz="1400" dirty="0">
                    <a:latin typeface="Barlow" panose="00000500000000000000" pitchFamily="2" charset="0"/>
                    <a:cs typeface="Helvetica"/>
                  </a:rPr>
                  <a:t>~80 funds remain after objective filters (cost, size, tracking error)</a:t>
                </a:r>
              </a:p>
              <a:p>
                <a:pPr marL="457200" indent="-457200">
                  <a:buFont typeface="+mj-lt"/>
                  <a:buAutoNum type="romanLcPeriod"/>
                </a:pPr>
                <a:r>
                  <a:rPr lang="en-US" sz="1400" dirty="0">
                    <a:latin typeface="Barlow" panose="00000500000000000000" pitchFamily="2" charset="0"/>
                    <a:cs typeface="Helvetica"/>
                  </a:rPr>
                  <a:t>We calculate the ECR Fund Score for all remaining funds</a:t>
                </a:r>
              </a:p>
              <a:p>
                <a:pPr marL="457200" indent="-457200">
                  <a:buFont typeface="+mj-lt"/>
                  <a:buAutoNum type="romanLcPeriod"/>
                </a:pPr>
                <a:r>
                  <a:rPr lang="en-US" sz="1400" dirty="0">
                    <a:latin typeface="Barlow" panose="00000500000000000000" pitchFamily="2" charset="0"/>
                    <a:cs typeface="Helvetica"/>
                  </a:rPr>
                  <a:t>Ranking results in a Top 30 – tailored to your peer group</a:t>
                </a:r>
              </a:p>
              <a:p>
                <a:pPr marL="457200" indent="-457200">
                  <a:buFont typeface="+mj-lt"/>
                  <a:buAutoNum type="romanLcPeriod"/>
                </a:pPr>
                <a:r>
                  <a:rPr lang="en-US" sz="1400" dirty="0">
                    <a:latin typeface="Barlow" panose="00000500000000000000" pitchFamily="2" charset="0"/>
                    <a:cs typeface="Helvetica"/>
                  </a:rPr>
                  <a:t>Together, we review the Top 30 for relevance and recognizability</a:t>
                </a: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877BE2B7-4656-884C-D760-41B696D202ED}"/>
                  </a:ext>
                </a:extLst>
              </p:cNvPr>
              <p:cNvSpPr/>
              <p:nvPr/>
            </p:nvSpPr>
            <p:spPr>
              <a:xfrm>
                <a:off x="623781" y="1025554"/>
                <a:ext cx="3720831" cy="357319"/>
              </a:xfrm>
              <a:prstGeom prst="roundRect">
                <a:avLst>
                  <a:gd name="adj" fmla="val 8932"/>
                </a:avLst>
              </a:prstGeom>
              <a:solidFill>
                <a:srgbClr val="1B256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l-NL" sz="1400" b="1" dirty="0" err="1">
                    <a:latin typeface="Barlow" panose="00000500000000000000" pitchFamily="2" charset="0"/>
                  </a:rPr>
                  <a:t>From</a:t>
                </a:r>
                <a:r>
                  <a:rPr lang="nl-NL" sz="1400" b="1" dirty="0">
                    <a:latin typeface="Barlow" panose="00000500000000000000" pitchFamily="2" charset="0"/>
                  </a:rPr>
                  <a:t> shortlist </a:t>
                </a:r>
                <a:r>
                  <a:rPr lang="nl-NL" sz="1400" b="1" dirty="0" err="1">
                    <a:latin typeface="Barlow" panose="00000500000000000000" pitchFamily="2" charset="0"/>
                  </a:rPr>
                  <a:t>to</a:t>
                </a:r>
                <a:r>
                  <a:rPr lang="nl-NL" sz="1400" b="1" dirty="0">
                    <a:latin typeface="Barlow" panose="00000500000000000000" pitchFamily="2" charset="0"/>
                  </a:rPr>
                  <a:t> </a:t>
                </a:r>
                <a:r>
                  <a:rPr lang="nl-NL" sz="1400" b="1" dirty="0" err="1">
                    <a:latin typeface="Barlow" panose="00000500000000000000" pitchFamily="2" charset="0"/>
                  </a:rPr>
                  <a:t>selection</a:t>
                </a:r>
                <a:r>
                  <a:rPr lang="nl-NL" sz="1400" b="1" dirty="0">
                    <a:latin typeface="Barlow" panose="00000500000000000000" pitchFamily="2" charset="0"/>
                  </a:rPr>
                  <a:t> – Next Steps</a:t>
                </a:r>
                <a:endParaRPr lang="en-US" sz="1400" b="1" dirty="0">
                  <a:latin typeface="Barlow" panose="00000500000000000000" pitchFamily="2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9E78571-30F7-0F97-0191-0DED9BDF2460}"/>
                </a:ext>
              </a:extLst>
            </p:cNvPr>
            <p:cNvGrpSpPr/>
            <p:nvPr/>
          </p:nvGrpSpPr>
          <p:grpSpPr>
            <a:xfrm>
              <a:off x="908553" y="3342714"/>
              <a:ext cx="4807198" cy="2304790"/>
              <a:chOff x="623781" y="1025554"/>
              <a:chExt cx="4807198" cy="2304790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AB679443-976B-9148-99BE-3B04947DAECF}"/>
                  </a:ext>
                </a:extLst>
              </p:cNvPr>
              <p:cNvSpPr/>
              <p:nvPr/>
            </p:nvSpPr>
            <p:spPr>
              <a:xfrm>
                <a:off x="623781" y="1251284"/>
                <a:ext cx="4807198" cy="2079060"/>
              </a:xfrm>
              <a:prstGeom prst="roundRect">
                <a:avLst>
                  <a:gd name="adj" fmla="val 8932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47B14D5-4278-E1AB-C476-B0455A51F984}"/>
                  </a:ext>
                </a:extLst>
              </p:cNvPr>
              <p:cNvSpPr txBox="1"/>
              <p:nvPr/>
            </p:nvSpPr>
            <p:spPr>
              <a:xfrm>
                <a:off x="682726" y="1490595"/>
                <a:ext cx="4689308" cy="16004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+mj-lt"/>
                  <a:buAutoNum type="romanLcPeriod"/>
                </a:pPr>
                <a:r>
                  <a:rPr lang="en-US" sz="1400" dirty="0">
                    <a:latin typeface="Barlow" panose="00000500000000000000" pitchFamily="2" charset="0"/>
                    <a:cs typeface="Helvetica"/>
                  </a:rPr>
                  <a:t>Do we know these managers or already use some funds?</a:t>
                </a:r>
              </a:p>
              <a:p>
                <a:pPr marL="457200" indent="-457200">
                  <a:buFont typeface="+mj-lt"/>
                  <a:buAutoNum type="romanLcPeriod"/>
                </a:pPr>
                <a:r>
                  <a:rPr lang="en-US" sz="1400" dirty="0">
                    <a:latin typeface="Barlow" panose="00000500000000000000" pitchFamily="2" charset="0"/>
                    <a:cs typeface="Helvetica"/>
                  </a:rPr>
                  <a:t>Are the teams stable and experienced?</a:t>
                </a:r>
              </a:p>
              <a:p>
                <a:pPr marL="457200" indent="-457200">
                  <a:buFont typeface="+mj-lt"/>
                  <a:buAutoNum type="romanLcPeriod"/>
                </a:pPr>
                <a:r>
                  <a:rPr lang="en-US" sz="1400" dirty="0">
                    <a:latin typeface="Barlow" panose="00000500000000000000" pitchFamily="2" charset="0"/>
                    <a:cs typeface="Helvetica"/>
                  </a:rPr>
                  <a:t>Is the performance consistent or recent?</a:t>
                </a:r>
              </a:p>
              <a:p>
                <a:pPr marL="457200" indent="-457200">
                  <a:buFont typeface="+mj-lt"/>
                  <a:buAutoNum type="romanLcPeriod"/>
                </a:pPr>
                <a:r>
                  <a:rPr lang="en-US" sz="1400" dirty="0">
                    <a:latin typeface="Barlow" panose="00000500000000000000" pitchFamily="2" charset="0"/>
                    <a:cs typeface="Helvetica"/>
                  </a:rPr>
                  <a:t>Do the funds align with our regional or sector preferences?</a:t>
                </a:r>
              </a:p>
              <a:p>
                <a:pPr marL="457200" indent="-457200">
                  <a:buFont typeface="+mj-lt"/>
                  <a:buAutoNum type="romanLcPeriod"/>
                </a:pPr>
                <a:r>
                  <a:rPr lang="en-US" sz="1400" dirty="0">
                    <a:latin typeface="Barlow" panose="00000500000000000000" pitchFamily="2" charset="0"/>
                    <a:cs typeface="Helvetica"/>
                  </a:rPr>
                  <a:t>Are costs justified by the strategy and results?</a:t>
                </a: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F9D175D9-614F-796F-05CE-F649DD373E37}"/>
                  </a:ext>
                </a:extLst>
              </p:cNvPr>
              <p:cNvSpPr/>
              <p:nvPr/>
            </p:nvSpPr>
            <p:spPr>
              <a:xfrm>
                <a:off x="623781" y="1025554"/>
                <a:ext cx="3720831" cy="357319"/>
              </a:xfrm>
              <a:prstGeom prst="roundRect">
                <a:avLst>
                  <a:gd name="adj" fmla="val 8932"/>
                </a:avLst>
              </a:prstGeom>
              <a:solidFill>
                <a:srgbClr val="1B256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b="1" dirty="0">
                    <a:latin typeface="Barlow" panose="00000500000000000000" pitchFamily="2" charset="0"/>
                  </a:rPr>
                  <a:t>Client questions that may arise: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9EFCB31-ABF2-51FE-92E6-8E3D0F06CD07}"/>
                </a:ext>
              </a:extLst>
            </p:cNvPr>
            <p:cNvGrpSpPr/>
            <p:nvPr/>
          </p:nvGrpSpPr>
          <p:grpSpPr>
            <a:xfrm>
              <a:off x="6009918" y="1025554"/>
              <a:ext cx="4962883" cy="2304790"/>
              <a:chOff x="623781" y="1025554"/>
              <a:chExt cx="4962883" cy="2304790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B4A32194-F860-7791-0649-B1DC810991F4}"/>
                  </a:ext>
                </a:extLst>
              </p:cNvPr>
              <p:cNvSpPr/>
              <p:nvPr/>
            </p:nvSpPr>
            <p:spPr>
              <a:xfrm>
                <a:off x="623781" y="1251284"/>
                <a:ext cx="4807198" cy="2079060"/>
              </a:xfrm>
              <a:prstGeom prst="roundRect">
                <a:avLst>
                  <a:gd name="adj" fmla="val 8932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CE16C85-2737-4A20-88AC-B99424D7F0AC}"/>
                  </a:ext>
                </a:extLst>
              </p:cNvPr>
              <p:cNvSpPr txBox="1"/>
              <p:nvPr/>
            </p:nvSpPr>
            <p:spPr>
              <a:xfrm>
                <a:off x="1212116" y="1490595"/>
                <a:ext cx="4374548" cy="16004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latin typeface="Barlow" panose="00000500000000000000" pitchFamily="2" charset="0"/>
                    <a:cs typeface="Helvetica"/>
                  </a:rPr>
                  <a:t>Apply the law of elimination – remove less compelling options</a:t>
                </a:r>
              </a:p>
              <a:p>
                <a:pPr marL="457200" indent="-457200">
                  <a:buFont typeface="+mj-lt"/>
                  <a:buAutoNum type="romanLcPeriod"/>
                </a:pPr>
                <a:endParaRPr lang="en-US" sz="1400" dirty="0">
                  <a:latin typeface="Barlow" panose="00000500000000000000" pitchFamily="2" charset="0"/>
                  <a:cs typeface="Helvetica"/>
                </a:endParaRPr>
              </a:p>
              <a:p>
                <a:r>
                  <a:rPr lang="en-US" sz="1400" b="1" dirty="0">
                    <a:latin typeface="Barlow" panose="00000500000000000000" pitchFamily="2" charset="0"/>
                    <a:cs typeface="Helvetica"/>
                  </a:rPr>
                  <a:t>Deep dive into the final 5:</a:t>
                </a:r>
              </a:p>
              <a:p>
                <a:pPr marL="457200" indent="-457200">
                  <a:buFont typeface="+mj-lt"/>
                  <a:buAutoNum type="romanLcPeriod"/>
                </a:pPr>
                <a:r>
                  <a:rPr lang="en-US" sz="1400" dirty="0">
                    <a:latin typeface="Barlow" panose="00000500000000000000" pitchFamily="2" charset="0"/>
                    <a:cs typeface="Helvetica"/>
                  </a:rPr>
                  <a:t>Top 10 holdings</a:t>
                </a:r>
              </a:p>
              <a:p>
                <a:pPr marL="457200" indent="-457200">
                  <a:buFont typeface="+mj-lt"/>
                  <a:buAutoNum type="romanLcPeriod"/>
                </a:pPr>
                <a:r>
                  <a:rPr lang="en-US" sz="1400" dirty="0">
                    <a:latin typeface="Barlow" panose="00000500000000000000" pitchFamily="2" charset="0"/>
                    <a:cs typeface="Helvetica"/>
                  </a:rPr>
                  <a:t>Regional / sector allocation</a:t>
                </a:r>
              </a:p>
              <a:p>
                <a:pPr marL="457200" indent="-457200">
                  <a:buFont typeface="+mj-lt"/>
                  <a:buAutoNum type="romanLcPeriod"/>
                </a:pPr>
                <a:r>
                  <a:rPr lang="en-US" sz="1400" dirty="0">
                    <a:latin typeface="Barlow" panose="00000500000000000000" pitchFamily="2" charset="0"/>
                    <a:cs typeface="Helvetica"/>
                  </a:rPr>
                  <a:t>Risk metrics and return profile</a:t>
                </a:r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3A10AECF-E54C-F9A8-8CD2-CEF1F7AF398E}"/>
                  </a:ext>
                </a:extLst>
              </p:cNvPr>
              <p:cNvSpPr/>
              <p:nvPr/>
            </p:nvSpPr>
            <p:spPr>
              <a:xfrm>
                <a:off x="1710148" y="1025554"/>
                <a:ext cx="3720831" cy="357319"/>
              </a:xfrm>
              <a:prstGeom prst="roundRect">
                <a:avLst>
                  <a:gd name="adj" fmla="val 8932"/>
                </a:avLst>
              </a:prstGeom>
              <a:solidFill>
                <a:srgbClr val="1B256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b="1" dirty="0">
                    <a:latin typeface="Barlow" panose="00000500000000000000" pitchFamily="2" charset="0"/>
                  </a:rPr>
                  <a:t>From 30 to 5: narrowing down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19CD3C2-5AAB-BD2C-754D-9581D7302DA4}"/>
                </a:ext>
              </a:extLst>
            </p:cNvPr>
            <p:cNvGrpSpPr/>
            <p:nvPr/>
          </p:nvGrpSpPr>
          <p:grpSpPr>
            <a:xfrm>
              <a:off x="6009918" y="3342714"/>
              <a:ext cx="4807198" cy="2304790"/>
              <a:chOff x="623781" y="1025554"/>
              <a:chExt cx="4807198" cy="2304790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E173BD36-EA32-08B8-ABBD-6118877C5622}"/>
                  </a:ext>
                </a:extLst>
              </p:cNvPr>
              <p:cNvSpPr/>
              <p:nvPr/>
            </p:nvSpPr>
            <p:spPr>
              <a:xfrm>
                <a:off x="623781" y="1251284"/>
                <a:ext cx="4807198" cy="2079060"/>
              </a:xfrm>
              <a:prstGeom prst="roundRect">
                <a:avLst>
                  <a:gd name="adj" fmla="val 8932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DF84B01-F02F-9C5B-E6BA-A80968849A38}"/>
                  </a:ext>
                </a:extLst>
              </p:cNvPr>
              <p:cNvSpPr txBox="1"/>
              <p:nvPr/>
            </p:nvSpPr>
            <p:spPr>
              <a:xfrm>
                <a:off x="1212116" y="1598317"/>
                <a:ext cx="3821094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400" dirty="0">
                    <a:latin typeface="Barlow" panose="00000500000000000000" pitchFamily="2" charset="0"/>
                    <a:cs typeface="Helvetica"/>
                  </a:rPr>
                  <a:t>Option to send a Request for Proposal (</a:t>
                </a:r>
                <a:r>
                  <a:rPr lang="en-US" sz="1400" dirty="0" err="1">
                    <a:latin typeface="Barlow" panose="00000500000000000000" pitchFamily="2" charset="0"/>
                    <a:cs typeface="Helvetica"/>
                  </a:rPr>
                  <a:t>RfP</a:t>
                </a:r>
                <a:r>
                  <a:rPr lang="en-US" sz="1400" dirty="0">
                    <a:latin typeface="Barlow" panose="00000500000000000000" pitchFamily="2" charset="0"/>
                    <a:cs typeface="Helvetica"/>
                  </a:rPr>
                  <a:t>) to top 3–5 managers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400" dirty="0">
                    <a:latin typeface="Barlow" panose="00000500000000000000" pitchFamily="2" charset="0"/>
                    <a:cs typeface="Helvetica"/>
                  </a:rPr>
                  <a:t>Review answers together and refine preferences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400" dirty="0">
                    <a:latin typeface="Barlow" panose="00000500000000000000" pitchFamily="2" charset="0"/>
                    <a:cs typeface="Helvetica"/>
                  </a:rPr>
                  <a:t>One fund or two? Final decision tailored to your strategy</a:t>
                </a:r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8DC1511B-4713-69E6-913A-AA731C6FB3C4}"/>
                  </a:ext>
                </a:extLst>
              </p:cNvPr>
              <p:cNvSpPr/>
              <p:nvPr/>
            </p:nvSpPr>
            <p:spPr>
              <a:xfrm>
                <a:off x="1710148" y="1025554"/>
                <a:ext cx="3720831" cy="357319"/>
              </a:xfrm>
              <a:prstGeom prst="roundRect">
                <a:avLst>
                  <a:gd name="adj" fmla="val 8932"/>
                </a:avLst>
              </a:prstGeom>
              <a:solidFill>
                <a:srgbClr val="1B256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b="1" dirty="0">
                    <a:latin typeface="Barlow" panose="00000500000000000000" pitchFamily="2" charset="0"/>
                  </a:rPr>
                  <a:t>Final phase: selection</a:t>
                </a: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5BB1FEF-C2FF-1166-4C37-69498A855D4B}"/>
              </a:ext>
            </a:extLst>
          </p:cNvPr>
          <p:cNvGrpSpPr/>
          <p:nvPr/>
        </p:nvGrpSpPr>
        <p:grpSpPr>
          <a:xfrm>
            <a:off x="5307432" y="2628400"/>
            <a:ext cx="1577137" cy="1577137"/>
            <a:chOff x="5307432" y="2544176"/>
            <a:chExt cx="1577137" cy="1577137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262DD8A-9B2E-5E12-5245-B86E88BAA5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07432" y="2544176"/>
              <a:ext cx="1577137" cy="1577137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1B25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A blue and white logo  AI-generated content may be incorrect.">
              <a:extLst>
                <a:ext uri="{FF2B5EF4-FFF2-40B4-BE49-F238E27FC236}">
                  <a16:creationId xmlns:a16="http://schemas.microsoft.com/office/drawing/2014/main" id="{8629B0C9-F0AC-1F23-61A5-D56F51DB0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0830" y="2862196"/>
              <a:ext cx="990340" cy="941097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453265F-765E-374E-BEF6-1EEBF28C7445}"/>
              </a:ext>
            </a:extLst>
          </p:cNvPr>
          <p:cNvSpPr txBox="1"/>
          <p:nvPr/>
        </p:nvSpPr>
        <p:spPr>
          <a:xfrm>
            <a:off x="647845" y="233572"/>
            <a:ext cx="6093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arlow" panose="00000500000000000000" pitchFamily="2" charset="0"/>
              </a:rPr>
              <a:t>Final phase: selection</a:t>
            </a:r>
          </a:p>
        </p:txBody>
      </p:sp>
    </p:spTree>
    <p:extLst>
      <p:ext uri="{BB962C8B-B14F-4D97-AF65-F5344CB8AC3E}">
        <p14:creationId xmlns:p14="http://schemas.microsoft.com/office/powerpoint/2010/main" val="21318476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6902ABF2724340BF57B882ADDC25F2" ma:contentTypeVersion="19" ma:contentTypeDescription="Een nieuw document maken." ma:contentTypeScope="" ma:versionID="f9a5b2d5c3d7dc75c48ca876c0d9f90e">
  <xsd:schema xmlns:xsd="http://www.w3.org/2001/XMLSchema" xmlns:xs="http://www.w3.org/2001/XMLSchema" xmlns:p="http://schemas.microsoft.com/office/2006/metadata/properties" xmlns:ns2="ae69ac0d-bb83-42be-80e9-a712ab89c75f" xmlns:ns3="8a562232-3575-469f-8ce8-580fc6652ad7" targetNamespace="http://schemas.microsoft.com/office/2006/metadata/properties" ma:root="true" ma:fieldsID="56c38451a1e753c4ab8d2c5104f05e07" ns2:_="" ns3:_="">
    <xsd:import namespace="ae69ac0d-bb83-42be-80e9-a712ab89c75f"/>
    <xsd:import namespace="8a562232-3575-469f-8ce8-580fc6652ad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lcf76f155ced4ddcb4097134ff3c332f" minOccurs="0"/>
                <xsd:element ref="ns2:TaxCatchAll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69ac0d-bb83-42be-80e9-a712ab89c75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4e7183b-28ba-4584-9d78-faa9d8008ee1}" ma:internalName="TaxCatchAll" ma:showField="CatchAllData" ma:web="ae69ac0d-bb83-42be-80e9-a712ab89c7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562232-3575-469f-8ce8-580fc6652a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c648a5e0-4692-4877-8bdc-d5c8cccac3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a562232-3575-469f-8ce8-580fc6652ad7">
      <Terms xmlns="http://schemas.microsoft.com/office/infopath/2007/PartnerControls"/>
    </lcf76f155ced4ddcb4097134ff3c332f>
    <TaxCatchAll xmlns="ae69ac0d-bb83-42be-80e9-a712ab89c75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4110ACA-3EC3-4155-B743-983111C612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e69ac0d-bb83-42be-80e9-a712ab89c75f"/>
    <ds:schemaRef ds:uri="8a562232-3575-469f-8ce8-580fc6652ad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36D08BB-3873-4C7A-BAD1-825821B0E705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www.w3.org/XML/1998/namespace"/>
    <ds:schemaRef ds:uri="a9ff7419-2168-4915-ba3b-b9e523da3d2d"/>
    <ds:schemaRef ds:uri="http://purl.org/dc/terms/"/>
    <ds:schemaRef ds:uri="233042c9-c559-4a34-9b18-4fd15a4d823d"/>
    <ds:schemaRef ds:uri="http://schemas.microsoft.com/office/2006/metadata/properties"/>
    <ds:schemaRef ds:uri="http://purl.org/dc/dcmitype/"/>
    <ds:schemaRef ds:uri="8a562232-3575-469f-8ce8-580fc6652ad7"/>
    <ds:schemaRef ds:uri="ae69ac0d-bb83-42be-80e9-a712ab89c75f"/>
  </ds:schemaRefs>
</ds:datastoreItem>
</file>

<file path=customXml/itemProps3.xml><?xml version="1.0" encoding="utf-8"?>
<ds:datastoreItem xmlns:ds="http://schemas.openxmlformats.org/officeDocument/2006/customXml" ds:itemID="{82EED1AC-28DD-447F-A3C3-4E3201AECF3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678</TotalTime>
  <Words>1293</Words>
  <Application>Microsoft Office PowerPoint</Application>
  <PresentationFormat>Widescreen</PresentationFormat>
  <Paragraphs>325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Aptos</vt:lpstr>
      <vt:lpstr>Aptos Display</vt:lpstr>
      <vt:lpstr>Aptos Narrow</vt:lpstr>
      <vt:lpstr>Arial</vt:lpstr>
      <vt:lpstr>Barlow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Jeroen Rieborn</dc:creator>
  <cp:lastModifiedBy>Maria Thorvardardottir</cp:lastModifiedBy>
  <cp:revision>5</cp:revision>
  <dcterms:created xsi:type="dcterms:W3CDTF">2025-08-11T11:43:00Z</dcterms:created>
  <dcterms:modified xsi:type="dcterms:W3CDTF">2026-05-18T10:02:15Z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0x010100DE6902ABF2724340BF57B882ADDC25F2</vt:lpwstr>
  </property>
  <property fmtid="{D5CDD505-2E9C-101B-9397-08002B2CF9AE}" pid="3" name="MediaServiceImageTags">
    <vt:lpwstr/>
  </property>
</Properties>
</file>